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PT Sans Narrow"/>
      <p:regular r:id="rId47"/>
      <p:bold r:id="rId48"/>
    </p:embeddedFont>
    <p:embeddedFont>
      <p:font typeface="Permanent Marker"/>
      <p:regular r:id="rId49"/>
    </p:embeddedFont>
    <p:embeddedFont>
      <p:font typeface="EB Garamond"/>
      <p:regular r:id="rId50"/>
      <p:bold r:id="rId51"/>
      <p:italic r:id="rId52"/>
      <p:boldItalic r:id="rId53"/>
    </p:embeddedFont>
    <p:embeddedFont>
      <p:font typeface="Bodoni"/>
      <p:regular r:id="rId54"/>
      <p:bold r:id="rId55"/>
      <p:italic r:id="rId56"/>
      <p:boldItalic r:id="rId57"/>
    </p:embeddedFont>
    <p:embeddedFont>
      <p:font typeface="Open Sans ExtraBold"/>
      <p:bold r:id="rId58"/>
      <p:boldItalic r:id="rId59"/>
    </p:embeddedFont>
    <p:embeddedFont>
      <p:font typeface="Merriweather"/>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0142FC-ABDF-4AE6-9D30-AD7816758491}">
  <a:tblStyle styleId="{000142FC-ABDF-4AE6-9D30-AD781675849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TSansNarrow-bold.fntdata"/><Relationship Id="rId47" Type="http://schemas.openxmlformats.org/officeDocument/2006/relationships/font" Target="fonts/PTSansNarrow-regular.fntdata"/><Relationship Id="rId49" Type="http://schemas.openxmlformats.org/officeDocument/2006/relationships/font" Target="fonts/PermanentMark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erriweather-italic.fntdata"/><Relationship Id="rId61" Type="http://schemas.openxmlformats.org/officeDocument/2006/relationships/font" Target="fonts/Merriweather-bold.fntdata"/><Relationship Id="rId20" Type="http://schemas.openxmlformats.org/officeDocument/2006/relationships/slide" Target="slides/slide14.xml"/><Relationship Id="rId64" Type="http://schemas.openxmlformats.org/officeDocument/2006/relationships/font" Target="fonts/OpenSans-regular.fntdata"/><Relationship Id="rId63" Type="http://schemas.openxmlformats.org/officeDocument/2006/relationships/font" Target="fonts/Merriweather-boldItalic.fntdata"/><Relationship Id="rId22" Type="http://schemas.openxmlformats.org/officeDocument/2006/relationships/slide" Target="slides/slide16.xml"/><Relationship Id="rId66" Type="http://schemas.openxmlformats.org/officeDocument/2006/relationships/font" Target="fonts/OpenSans-italic.fntdata"/><Relationship Id="rId21" Type="http://schemas.openxmlformats.org/officeDocument/2006/relationships/slide" Target="slides/slide15.xml"/><Relationship Id="rId65" Type="http://schemas.openxmlformats.org/officeDocument/2006/relationships/font" Target="fonts/OpenSans-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OpenSans-boldItalic.fntdata"/><Relationship Id="rId60" Type="http://schemas.openxmlformats.org/officeDocument/2006/relationships/font" Target="fonts/Merriweather-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BGaramond-bold.fntdata"/><Relationship Id="rId50" Type="http://schemas.openxmlformats.org/officeDocument/2006/relationships/font" Target="fonts/EBGaramond-regular.fntdata"/><Relationship Id="rId53" Type="http://schemas.openxmlformats.org/officeDocument/2006/relationships/font" Target="fonts/EBGaramond-boldItalic.fntdata"/><Relationship Id="rId52" Type="http://schemas.openxmlformats.org/officeDocument/2006/relationships/font" Target="fonts/EBGaramond-italic.fntdata"/><Relationship Id="rId11" Type="http://schemas.openxmlformats.org/officeDocument/2006/relationships/slide" Target="slides/slide5.xml"/><Relationship Id="rId55" Type="http://schemas.openxmlformats.org/officeDocument/2006/relationships/font" Target="fonts/Bodoni-bold.fntdata"/><Relationship Id="rId10" Type="http://schemas.openxmlformats.org/officeDocument/2006/relationships/slide" Target="slides/slide4.xml"/><Relationship Id="rId54" Type="http://schemas.openxmlformats.org/officeDocument/2006/relationships/font" Target="fonts/Bodoni-regular.fntdata"/><Relationship Id="rId13" Type="http://schemas.openxmlformats.org/officeDocument/2006/relationships/slide" Target="slides/slide7.xml"/><Relationship Id="rId57" Type="http://schemas.openxmlformats.org/officeDocument/2006/relationships/font" Target="fonts/Bodoni-boldItalic.fntdata"/><Relationship Id="rId12" Type="http://schemas.openxmlformats.org/officeDocument/2006/relationships/slide" Target="slides/slide6.xml"/><Relationship Id="rId56" Type="http://schemas.openxmlformats.org/officeDocument/2006/relationships/font" Target="fonts/Bodoni-italic.fntdata"/><Relationship Id="rId15" Type="http://schemas.openxmlformats.org/officeDocument/2006/relationships/slide" Target="slides/slide9.xml"/><Relationship Id="rId59" Type="http://schemas.openxmlformats.org/officeDocument/2006/relationships/font" Target="fonts/OpenSansExtraBold-boldItalic.fntdata"/><Relationship Id="rId14" Type="http://schemas.openxmlformats.org/officeDocument/2006/relationships/slide" Target="slides/slide8.xml"/><Relationship Id="rId58" Type="http://schemas.openxmlformats.org/officeDocument/2006/relationships/font" Target="fonts/OpenSansExtraBol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llbrookib.weebly.com/recruitment-eventsvirtual-tours.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a6315deea7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a6315deea7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a6315deea7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a6315deea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a6540b497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a6540b497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a6315deea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a6315deea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6315deea7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6315deea7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Put videos here- Service and family?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a8e252cc8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a8e252cc8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a8e252cc8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a8e252cc8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a6315deea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a6315deea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6540b497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6540b497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7551a62d3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a7551a62d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Edit these together?</a:t>
            </a:r>
            <a:endParaRPr/>
          </a:p>
          <a:p>
            <a:pPr indent="0" lvl="0" marL="0" rtl="0" algn="l">
              <a:spcBef>
                <a:spcPts val="0"/>
              </a:spcBef>
              <a:spcAft>
                <a:spcPts val="0"/>
              </a:spcAft>
              <a:buNone/>
            </a:pPr>
            <a:r>
              <a:rPr lang="en"/>
              <a:t>First video starts at 1:41 to 4:09</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a6315deea7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a6315deea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History- What else do we need?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7551a62d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7551a62d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a7551a62d3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a7551a62d3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would like the Harmon Video here.. It needs to be edited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a6315deea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a6315deea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what you want for Arts… Its too much on their brochure honestly… Figure out if we want it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a6315deea7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a6315deea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a6bba3e01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a6bba3e01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a6315deea7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a6315deea7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a6315deea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a6315deea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a6315deea7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a6315deea7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a6caf3d48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a6caf3d48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a6caf3d48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a6caf3d48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a6315deea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a6315deea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change.. IF YOU ADD ANOTHER SLIDE, PLEASE DUPLICATE ONE OF THE BLANK ONES SO THAT THE HOMEBASE LINK IS INCLUDED ON ALL SLIDES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a6315deea7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a6315deea7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a6315deea7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a6315deea7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a6315deea7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a6315deea7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Courtney Chance and Aziz videos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6315deea7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a6315deea7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6315deea7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a6315deea7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videos </a:t>
            </a:r>
            <a:r>
              <a:rPr lang="en"/>
              <a:t>Athletic</a:t>
            </a:r>
            <a:r>
              <a:rPr lang="en"/>
              <a:t> and activities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a28423f62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a28423f62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videos Athletic and activities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a28423f62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a28423f62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Activities video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a28423f62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a28423f62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Activities video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a6315deea7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a6315deea7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a28423f62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a28423f62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https://millbrookib.weebly.com/recruitment-eventsvirtual-tours.html</a:t>
            </a:r>
            <a:r>
              <a:rPr lang="en"/>
              <a:t> </a:t>
            </a:r>
            <a:endParaRPr/>
          </a:p>
          <a:p>
            <a:pPr indent="0" lvl="0" marL="0" rtl="0" algn="l">
              <a:spcBef>
                <a:spcPts val="0"/>
              </a:spcBef>
              <a:spcAft>
                <a:spcPts val="0"/>
              </a:spcAft>
              <a:buNone/>
            </a:pPr>
            <a:r>
              <a:rPr lang="en"/>
              <a:t>Haddock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a6315deea7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a6315deea7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a6315deea7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a6315deea7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a64d20611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a64d20611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job with this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6315deea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6315deea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a6315deea7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a6315deea7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are to introduce yourself here… who are you?  Not what you do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a6315deea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a6315deea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6315deea7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6315deea7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rgbClr val="07376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hyperlink" Target="http://drive.google.com/file/d/1Udk0VGlElcXoQfvelkhJQpNoiltewB2g/view"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ibo.org/benefits/why-the-ib-is-different/" TargetMode="External"/><Relationship Id="rId4" Type="http://schemas.openxmlformats.org/officeDocument/2006/relationships/slide" Target="/ppt/slides/slide3.xml"/><Relationship Id="rId5" Type="http://schemas.openxmlformats.org/officeDocument/2006/relationships/image" Target="../media/image44.jpg"/><Relationship Id="rId6" Type="http://schemas.openxmlformats.org/officeDocument/2006/relationships/image" Target="../media/image4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slide" Target="/ppt/slides/slide3.xml"/><Relationship Id="rId5" Type="http://schemas.openxmlformats.org/officeDocument/2006/relationships/image" Target="../media/image16.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slide" Target="/ppt/slid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slide" Target="/ppt/slid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proprofs.com/quiz-school/story.php?title=mtazmdy5mq==3b4r&amp;utm_source=quiz_result_page&amp;utm_medium=retake_button_click&amp;utm_campaign=retake_button_cicks_personality_quiz_result_pages" TargetMode="External"/><Relationship Id="rId4" Type="http://schemas.openxmlformats.org/officeDocument/2006/relationships/slide" Target="/ppt/slides/slide3.xml"/><Relationship Id="rId5" Type="http://schemas.openxmlformats.org/officeDocument/2006/relationships/hyperlink" Target="http://drive.google.com/file/d/1qdcUjobv_v_S2io-ckK_uKEr6achlvF6/view" TargetMode="External"/><Relationship Id="rId6" Type="http://schemas.openxmlformats.org/officeDocument/2006/relationships/image" Target="../media/image10.jpg"/><Relationship Id="rId7" Type="http://schemas.openxmlformats.org/officeDocument/2006/relationships/hyperlink" Target="http://drive.google.com/file/d/1_qsuDkhqGyZEBxMbDBOGFUEDSgk9Aan9/view" TargetMode="External"/><Relationship Id="rId8"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drive.google.com/file/d/1N23FywEgAtIao3BC2Q5xrHUkKKuof4E9/view" TargetMode="External"/><Relationship Id="rId4" Type="http://schemas.openxmlformats.org/officeDocument/2006/relationships/image" Target="../media/image12.jpg"/><Relationship Id="rId5" Type="http://schemas.openxmlformats.org/officeDocument/2006/relationships/slide" Target="/ppt/slides/slide3.xml"/><Relationship Id="rId6" Type="http://schemas.openxmlformats.org/officeDocument/2006/relationships/slide" Target="/ppt/slid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ibo.org/benefits/why-the-ib-is-different/" TargetMode="External"/><Relationship Id="rId4" Type="http://schemas.openxmlformats.org/officeDocument/2006/relationships/image" Target="../media/image2.png"/><Relationship Id="rId5" Type="http://schemas.openxmlformats.org/officeDocument/2006/relationships/slide" Target="/ppt/slides/slide3.xml"/><Relationship Id="rId6"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ibo.org/programmes/" TargetMode="External"/><Relationship Id="rId4" Type="http://schemas.openxmlformats.org/officeDocument/2006/relationships/hyperlink" Target="https://ibo.org/benefits/learner-profile/" TargetMode="External"/><Relationship Id="rId5" Type="http://schemas.openxmlformats.org/officeDocument/2006/relationships/hyperlink" Target="https://ibo.org/benefits/why-the-ib-is-different/" TargetMode="External"/><Relationship Id="rId6" Type="http://schemas.openxmlformats.org/officeDocument/2006/relationships/image" Target="../media/image2.png"/><Relationship Id="rId7" Type="http://schemas.openxmlformats.org/officeDocument/2006/relationships/slide" Target="/ppt/slides/slide3.xml"/><Relationship Id="rId8" Type="http://schemas.openxmlformats.org/officeDocument/2006/relationships/image" Target="../media/image5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drive.google.com/file/d/1xItWf1JwSQbehqUfILZwU3dOVQY8bdLT/view" TargetMode="External"/><Relationship Id="rId4" Type="http://schemas.openxmlformats.org/officeDocument/2006/relationships/image" Target="../media/image8.jpg"/><Relationship Id="rId5" Type="http://schemas.openxmlformats.org/officeDocument/2006/relationships/hyperlink" Target="http://drive.google.com/file/d/1zac2WV4wFHa-BZ_zpbdK57y2mwD4q-03/view" TargetMode="External"/><Relationship Id="rId6" Type="http://schemas.openxmlformats.org/officeDocument/2006/relationships/image" Target="../media/image17.jpg"/><Relationship Id="rId7" Type="http://schemas.openxmlformats.org/officeDocument/2006/relationships/slide" Target="/ppt/slid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drive.google.com/file/d/1GDvF1VTUC6owNSh4EtYtCguHPpRMcJOa/view" TargetMode="External"/><Relationship Id="rId4" Type="http://schemas.openxmlformats.org/officeDocument/2006/relationships/image" Target="../media/image5.png"/><Relationship Id="rId5" Type="http://schemas.openxmlformats.org/officeDocument/2006/relationships/hyperlink" Target="http://drive.google.com/file/d/15qhCzuNnLiaYCYh3Z0FRFoDZtW3e3Phh/view" TargetMode="External"/><Relationship Id="rId6" Type="http://schemas.openxmlformats.org/officeDocument/2006/relationships/image" Target="../media/image18.jpg"/><Relationship Id="rId7" Type="http://schemas.openxmlformats.org/officeDocument/2006/relationships/slide" Target="/ppt/slid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drive.google.com/file/d/1RUdfP90Z7hGQl7JgkAwwNzJJOvSlTNhk/view" TargetMode="External"/><Relationship Id="rId4" Type="http://schemas.openxmlformats.org/officeDocument/2006/relationships/image" Target="../media/image20.jpg"/><Relationship Id="rId5" Type="http://schemas.openxmlformats.org/officeDocument/2006/relationships/hyperlink" Target="http://drive.google.com/file/d/1ch4exbBCibDPaJiq5K3prtZHkGeJksGH/view" TargetMode="External"/><Relationship Id="rId6" Type="http://schemas.openxmlformats.org/officeDocument/2006/relationships/image" Target="../media/image19.jpg"/><Relationship Id="rId7" Type="http://schemas.openxmlformats.org/officeDocument/2006/relationships/slide" Target="/ppt/slid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slide" Target="/ppt/slides/slide3.xml"/><Relationship Id="rId9" Type="http://schemas.openxmlformats.org/officeDocument/2006/relationships/hyperlink" Target="https://drive.google.com/file/d/1RUdfP90Z7hGQl7JgkAwwNzJJOvSlTNhk/view?usp=sharing" TargetMode="External"/><Relationship Id="rId5" Type="http://schemas.openxmlformats.org/officeDocument/2006/relationships/image" Target="../media/image21.jpg"/><Relationship Id="rId6" Type="http://schemas.openxmlformats.org/officeDocument/2006/relationships/image" Target="../media/image52.jpg"/><Relationship Id="rId7" Type="http://schemas.openxmlformats.org/officeDocument/2006/relationships/image" Target="../media/image43.jpg"/><Relationship Id="rId8" Type="http://schemas.openxmlformats.org/officeDocument/2006/relationships/image" Target="../media/image31.png"/></Relationships>
</file>

<file path=ppt/slides/_rels/slide23.xml.rels><?xml version="1.0" encoding="UTF-8" standalone="yes"?><Relationships xmlns="http://schemas.openxmlformats.org/package/2006/relationships"><Relationship Id="rId10" Type="http://schemas.openxmlformats.org/officeDocument/2006/relationships/image" Target="../media/image24.jpg"/><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slide" Target="/ppt/slides/slide3.xml"/><Relationship Id="rId9" Type="http://schemas.openxmlformats.org/officeDocument/2006/relationships/hyperlink" Target="https://drive.google.com/file/d/1dS0tM394LYTxLzNYWZ6UPd-1VnPMLuwn/view?ts=5fa2aee2" TargetMode="External"/><Relationship Id="rId5" Type="http://schemas.openxmlformats.org/officeDocument/2006/relationships/hyperlink" Target="http://drive.google.com/file/d/1QQmogZJtxaMlMahauHrNPbSsunzp6pt9/view" TargetMode="External"/><Relationship Id="rId6" Type="http://schemas.openxmlformats.org/officeDocument/2006/relationships/image" Target="../media/image22.jpg"/><Relationship Id="rId7" Type="http://schemas.openxmlformats.org/officeDocument/2006/relationships/hyperlink" Target="http://www.youtube.com/watch?v=f8GYLyYbKdM" TargetMode="External"/><Relationship Id="rId8"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drive.google.com/file/d/1Vs6aZYDXIqxrwJLGnrooNbYGl99LgXBo/view" TargetMode="External"/><Relationship Id="rId4" Type="http://schemas.openxmlformats.org/officeDocument/2006/relationships/image" Target="../media/image27.jpg"/><Relationship Id="rId5" Type="http://schemas.openxmlformats.org/officeDocument/2006/relationships/hyperlink" Target="http://drive.google.com/file/d/1Gy4xi93DLbGkIXXGXpQwM8lUFk6AB1sa/view" TargetMode="External"/><Relationship Id="rId6"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image" Target="../media/image51.jpg"/><Relationship Id="rId6" Type="http://schemas.openxmlformats.org/officeDocument/2006/relationships/image" Target="../media/image26.png"/><Relationship Id="rId7"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millbrookhsjrotc.weebly.com/" TargetMode="External"/><Relationship Id="rId4" Type="http://schemas.openxmlformats.org/officeDocument/2006/relationships/hyperlink" Target="mailto:ehopper@wcpss.net" TargetMode="External"/><Relationship Id="rId5" Type="http://schemas.openxmlformats.org/officeDocument/2006/relationships/hyperlink" Target="mailto:dflowers@wcpss.net" TargetMode="External"/><Relationship Id="rId6" Type="http://schemas.openxmlformats.org/officeDocument/2006/relationships/image" Target="../media/image2.png"/><Relationship Id="rId7" Type="http://schemas.openxmlformats.org/officeDocument/2006/relationships/slide" Target="/ppt/slides/slide3.xml"/><Relationship Id="rId8"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1" Type="http://schemas.openxmlformats.org/officeDocument/2006/relationships/slide" Target="/ppt/slides/slide32.xml"/><Relationship Id="rId10" Type="http://schemas.openxmlformats.org/officeDocument/2006/relationships/slide" Target="/ppt/slides/slide27.xml"/><Relationship Id="rId13" Type="http://schemas.openxmlformats.org/officeDocument/2006/relationships/image" Target="../media/image2.png"/><Relationship Id="rId12" Type="http://schemas.openxmlformats.org/officeDocument/2006/relationships/slide" Target="/ppt/slides/slide34.xml"/><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14.xml"/><Relationship Id="rId9" Type="http://schemas.openxmlformats.org/officeDocument/2006/relationships/slide" Target="/ppt/slides/slide25.xml"/><Relationship Id="rId5" Type="http://schemas.openxmlformats.org/officeDocument/2006/relationships/slide" Target="/ppt/slides/slide31.xml"/><Relationship Id="rId6" Type="http://schemas.openxmlformats.org/officeDocument/2006/relationships/slide" Target="/ppt/slides/slide11.xml"/><Relationship Id="rId7" Type="http://schemas.openxmlformats.org/officeDocument/2006/relationships/slide" Target="/ppt/slides/slide11.xml"/><Relationship Id="rId8" Type="http://schemas.openxmlformats.org/officeDocument/2006/relationships/slide" Target="/ppt/slides/slide22.xml"/></Relationships>
</file>

<file path=ppt/slides/_rels/slide30.xml.rels><?xml version="1.0" encoding="UTF-8" standalone="yes"?><Relationships xmlns="http://schemas.openxmlformats.org/package/2006/relationships"><Relationship Id="rId11" Type="http://schemas.openxmlformats.org/officeDocument/2006/relationships/hyperlink" Target="mailto:dkaushik@wcpss.net" TargetMode="External"/><Relationship Id="rId10" Type="http://schemas.openxmlformats.org/officeDocument/2006/relationships/image" Target="../media/image39.jpg"/><Relationship Id="rId12" Type="http://schemas.openxmlformats.org/officeDocument/2006/relationships/hyperlink" Target="mailto:jcahoon@wcpss.net" TargetMode="External"/><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mhsdmca2014.wixsite.com/mhsdmca2014" TargetMode="External"/><Relationship Id="rId4" Type="http://schemas.openxmlformats.org/officeDocument/2006/relationships/image" Target="../media/image55.jpg"/><Relationship Id="rId9" Type="http://schemas.openxmlformats.org/officeDocument/2006/relationships/hyperlink" Target="https://www.instagram.com/mhs_dmca" TargetMode="External"/><Relationship Id="rId5" Type="http://schemas.openxmlformats.org/officeDocument/2006/relationships/hyperlink" Target="https://www.facebook.com/MillbrookDMCA/" TargetMode="External"/><Relationship Id="rId6" Type="http://schemas.openxmlformats.org/officeDocument/2006/relationships/image" Target="../media/image34.png"/><Relationship Id="rId7" Type="http://schemas.openxmlformats.org/officeDocument/2006/relationships/hyperlink" Target="https://twitter.com/MediaMillbrook" TargetMode="External"/><Relationship Id="rId8"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slide" Target="/ppt/slid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slide" Target="/ppt/slid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slide" Target="/ppt/slid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hyperlink" Target="https://www.wakecountyathletics.com/millbrookhs" TargetMode="External"/><Relationship Id="rId6" Type="http://schemas.openxmlformats.org/officeDocument/2006/relationships/hyperlink" Target="http://drive.google.com/file/d/1F6MbHXb4TWuIee2oIkjGhI6bXbCE39-m/view" TargetMode="External"/><Relationship Id="rId7" Type="http://schemas.openxmlformats.org/officeDocument/2006/relationships/image" Target="../media/image37.jpg"/></Relationships>
</file>

<file path=ppt/slides/_rels/slide35.xml.rels><?xml version="1.0" encoding="UTF-8" standalone="yes"?><Relationships xmlns="http://schemas.openxmlformats.org/package/2006/relationships"><Relationship Id="rId11" Type="http://schemas.openxmlformats.org/officeDocument/2006/relationships/image" Target="../media/image47.jpg"/><Relationship Id="rId10" Type="http://schemas.openxmlformats.org/officeDocument/2006/relationships/hyperlink" Target="http://drive.google.com/file/d/1Z9jasHlnQbd6s4O7x_-LsgxxyKpI7vDM/view" TargetMode="External"/><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slide" Target="/ppt/slides/slide3.xml"/><Relationship Id="rId9" Type="http://schemas.openxmlformats.org/officeDocument/2006/relationships/image" Target="../media/image56.jpg"/><Relationship Id="rId5" Type="http://schemas.openxmlformats.org/officeDocument/2006/relationships/hyperlink" Target="https://www.wakecountyathletics.com/millbrookhs" TargetMode="External"/><Relationship Id="rId6" Type="http://schemas.openxmlformats.org/officeDocument/2006/relationships/hyperlink" Target="http://drive.google.com/file/d/1_vTCBMwbIfnBuFvw1AZQNDQcjzUpqyIw/view" TargetMode="External"/><Relationship Id="rId7" Type="http://schemas.openxmlformats.org/officeDocument/2006/relationships/image" Target="../media/image42.jpg"/><Relationship Id="rId8" Type="http://schemas.openxmlformats.org/officeDocument/2006/relationships/hyperlink" Target="http://drive.google.com/file/d/1NLz5-Lk-GMegRAvQ9f-uIsUOOkoML_mz/view"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slide" Target="/ppt/slides/slide3.xml"/><Relationship Id="rId5" Type="http://schemas.openxmlformats.org/officeDocument/2006/relationships/hyperlink" Target="https://docs.google.com/presentation/d/e/2PACX-1vRBygcdEUF-d3eOXQrbwLA-ICAolEwmqiUPUi0QSEjgw3KPC23Mu5a5eKXVyHtpymL1TzxpFShbPtYr/pub?start=false&amp;loop=false&amp;delayms=3000&amp;slide=id.p" TargetMode="External"/><Relationship Id="rId6" Type="http://schemas.openxmlformats.org/officeDocument/2006/relationships/image" Target="../media/image50.png"/><Relationship Id="rId7" Type="http://schemas.openxmlformats.org/officeDocument/2006/relationships/hyperlink" Target="http://drive.google.com/file/d/1bvWZX5ANz78xrEE93PC7D4thcApDxZWx/view" TargetMode="External"/><Relationship Id="rId8" Type="http://schemas.openxmlformats.org/officeDocument/2006/relationships/image" Target="../media/image53.jpg"/></Relationships>
</file>

<file path=ppt/slides/_rels/slide37.xml.rels><?xml version="1.0" encoding="UTF-8" standalone="yes"?><Relationships xmlns="http://schemas.openxmlformats.org/package/2006/relationships"><Relationship Id="rId11" Type="http://schemas.openxmlformats.org/officeDocument/2006/relationships/hyperlink" Target="http://drive.google.com/file/d/1BmX0IwWEPbxD_seXtUWFBv4eQmDEFTae/view" TargetMode="External"/><Relationship Id="rId10" Type="http://schemas.openxmlformats.org/officeDocument/2006/relationships/image" Target="../media/image45.jpg"/><Relationship Id="rId12" Type="http://schemas.openxmlformats.org/officeDocument/2006/relationships/image" Target="../media/image57.jpg"/><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slide" Target="/ppt/slides/slide3.xml"/><Relationship Id="rId9" Type="http://schemas.openxmlformats.org/officeDocument/2006/relationships/hyperlink" Target="http://drive.google.com/file/d/1cw4bhCeEKfGK5cluS3xA70IXocXns0h5/view" TargetMode="External"/><Relationship Id="rId5" Type="http://schemas.openxmlformats.org/officeDocument/2006/relationships/hyperlink" Target="http://drive.google.com/file/d/1j8CM6MECMOLZFX2Jk5KYZS9fghZkNg7m/view" TargetMode="External"/><Relationship Id="rId6" Type="http://schemas.openxmlformats.org/officeDocument/2006/relationships/image" Target="../media/image54.jpg"/><Relationship Id="rId7" Type="http://schemas.openxmlformats.org/officeDocument/2006/relationships/hyperlink" Target="http://drive.google.com/file/d/1vtpsbHmlaBap8dFANxPxXGDsV6AV22NO/view" TargetMode="External"/><Relationship Id="rId8"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wcpss.net/magnet" TargetMode="External"/><Relationship Id="rId4" Type="http://schemas.openxmlformats.org/officeDocument/2006/relationships/image" Target="../media/image2.png"/><Relationship Id="rId5" Type="http://schemas.openxmlformats.org/officeDocument/2006/relationships/slide" Target="/ppt/slides/slid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hyperlink" Target="https://millbrookib.weebly.com/recruitment-eventsvirtual-tours.html" TargetMode="External"/><Relationship Id="rId5" Type="http://schemas.openxmlformats.org/officeDocument/2006/relationships/hyperlink" Target="https://millbrookib.weebly.com/recruitment-eventsvirtual-tours.html" TargetMode="External"/><Relationship Id="rId6" Type="http://schemas.openxmlformats.org/officeDocument/2006/relationships/slide" Target="/ppt/slid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hyperlink" Target="http://www.youtube.com/watch?v=VkHC-6vYofM" TargetMode="External"/><Relationship Id="rId6"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s://millbrookib.weebly.com/" TargetMode="External"/><Relationship Id="rId4" Type="http://schemas.openxmlformats.org/officeDocument/2006/relationships/image" Target="../media/image2.png"/><Relationship Id="rId5" Type="http://schemas.openxmlformats.org/officeDocument/2006/relationships/slide" Target="/ppt/slides/slide3.xml"/><Relationship Id="rId6" Type="http://schemas.openxmlformats.org/officeDocument/2006/relationships/hyperlink" Target="mailto:lhaddock@wcpss.net" TargetMode="External"/><Relationship Id="rId7" Type="http://schemas.openxmlformats.org/officeDocument/2006/relationships/hyperlink" Target="mailto:lhaddock@wcpss.net" TargetMode="External"/><Relationship Id="rId8" Type="http://schemas.openxmlformats.org/officeDocument/2006/relationships/hyperlink" Target="mailto:lbaron@wcpss.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slide" Target="/ppt/slid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slide" Target="/ppt/slides/slide3.xml"/><Relationship Id="rId5"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972600"/>
            <a:ext cx="7136700" cy="103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457200" lvl="0" marL="0" rtl="0" algn="ctr">
              <a:spcBef>
                <a:spcPts val="0"/>
              </a:spcBef>
              <a:spcAft>
                <a:spcPts val="0"/>
              </a:spcAft>
              <a:buNone/>
            </a:pPr>
            <a:r>
              <a:rPr lang="en" sz="5500">
                <a:solidFill>
                  <a:srgbClr val="9FC5E8"/>
                </a:solidFill>
              </a:rPr>
              <a:t>Millbrook Magnet High School</a:t>
            </a:r>
            <a:endParaRPr sz="5500">
              <a:solidFill>
                <a:srgbClr val="9FC5E8"/>
              </a:solidFill>
            </a:endParaRPr>
          </a:p>
        </p:txBody>
      </p:sp>
      <p:sp>
        <p:nvSpPr>
          <p:cNvPr id="67" name="Google Shape;67;p13"/>
          <p:cNvSpPr txBox="1"/>
          <p:nvPr>
            <p:ph idx="1" type="subTitle"/>
          </p:nvPr>
        </p:nvSpPr>
        <p:spPr>
          <a:xfrm>
            <a:off x="1004150" y="3373625"/>
            <a:ext cx="7136700" cy="68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rgbClr val="9FC5E8"/>
                </a:solidFill>
                <a:latin typeface="Permanent Marker"/>
                <a:ea typeface="Permanent Marker"/>
                <a:cs typeface="Permanent Marker"/>
                <a:sym typeface="Permanent Marker"/>
              </a:rPr>
              <a:t>What will</a:t>
            </a:r>
            <a:r>
              <a:rPr lang="en" sz="3200">
                <a:solidFill>
                  <a:schemeClr val="accent1"/>
                </a:solidFill>
                <a:latin typeface="Permanent Marker"/>
                <a:ea typeface="Permanent Marker"/>
                <a:cs typeface="Permanent Marker"/>
                <a:sym typeface="Permanent Marker"/>
              </a:rPr>
              <a:t> You</a:t>
            </a:r>
            <a:r>
              <a:rPr lang="en" sz="3200">
                <a:solidFill>
                  <a:srgbClr val="FFFFFF"/>
                </a:solidFill>
                <a:latin typeface="Permanent Marker"/>
                <a:ea typeface="Permanent Marker"/>
                <a:cs typeface="Permanent Marker"/>
                <a:sym typeface="Permanent Marker"/>
              </a:rPr>
              <a:t> </a:t>
            </a:r>
            <a:r>
              <a:rPr lang="en" sz="3200">
                <a:solidFill>
                  <a:srgbClr val="9FC5E8"/>
                </a:solidFill>
                <a:latin typeface="Permanent Marker"/>
                <a:ea typeface="Permanent Marker"/>
                <a:cs typeface="Permanent Marker"/>
                <a:sym typeface="Permanent Marker"/>
              </a:rPr>
              <a:t>be?</a:t>
            </a:r>
            <a:endParaRPr sz="3200">
              <a:solidFill>
                <a:srgbClr val="9FC5E8"/>
              </a:solidFill>
              <a:latin typeface="Permanent Marker"/>
              <a:ea typeface="Permanent Marker"/>
              <a:cs typeface="Permanent Marker"/>
              <a:sym typeface="Permanent Marker"/>
            </a:endParaRPr>
          </a:p>
        </p:txBody>
      </p:sp>
      <p:pic>
        <p:nvPicPr>
          <p:cNvPr id="68" name="Google Shape;68;p13"/>
          <p:cNvPicPr preferRelativeResize="0"/>
          <p:nvPr/>
        </p:nvPicPr>
        <p:blipFill>
          <a:blip r:embed="rId3">
            <a:alphaModFix amt="85000"/>
          </a:blip>
          <a:stretch>
            <a:fillRect/>
          </a:stretch>
        </p:blipFill>
        <p:spPr>
          <a:xfrm>
            <a:off x="3676350" y="-1"/>
            <a:ext cx="1652600" cy="1603875"/>
          </a:xfrm>
          <a:prstGeom prst="rect">
            <a:avLst/>
          </a:prstGeom>
          <a:noFill/>
          <a:ln>
            <a:noFill/>
          </a:ln>
        </p:spPr>
      </p:pic>
      <p:pic>
        <p:nvPicPr>
          <p:cNvPr id="69" name="Google Shape;69;p13"/>
          <p:cNvPicPr preferRelativeResize="0"/>
          <p:nvPr/>
        </p:nvPicPr>
        <p:blipFill>
          <a:blip r:embed="rId4">
            <a:alphaModFix/>
          </a:blip>
          <a:stretch>
            <a:fillRect/>
          </a:stretch>
        </p:blipFill>
        <p:spPr>
          <a:xfrm>
            <a:off x="110600" y="4182989"/>
            <a:ext cx="2295525" cy="685800"/>
          </a:xfrm>
          <a:prstGeom prst="rect">
            <a:avLst/>
          </a:prstGeom>
          <a:noFill/>
          <a:ln>
            <a:noFill/>
          </a:ln>
          <a:effectLst>
            <a:reflection blurRad="0" dir="5400000" dist="38100" endA="0" endPos="30000" fadeDir="5400012" kx="0" rotWithShape="0" algn="bl" stPos="0" sy="-100000" ky="0"/>
          </a:effectLst>
        </p:spPr>
      </p:pic>
      <p:pic>
        <p:nvPicPr>
          <p:cNvPr id="70" name="Google Shape;70;p13"/>
          <p:cNvPicPr preferRelativeResize="0"/>
          <p:nvPr/>
        </p:nvPicPr>
        <p:blipFill>
          <a:blip r:embed="rId5">
            <a:alphaModFix/>
          </a:blip>
          <a:stretch>
            <a:fillRect/>
          </a:stretch>
        </p:blipFill>
        <p:spPr>
          <a:xfrm>
            <a:off x="6774600" y="4183000"/>
            <a:ext cx="2295525" cy="685800"/>
          </a:xfrm>
          <a:prstGeom prst="rect">
            <a:avLst/>
          </a:prstGeom>
          <a:noFill/>
          <a:ln>
            <a:noFill/>
          </a:ln>
          <a:effectLst>
            <a:reflection blurRad="0" dir="5400000" dist="38100" endA="0" endPos="30000" fadeDir="5400012" kx="0" rotWithShape="0" algn="bl" stPos="0" sy="-100000" ky="0"/>
          </a:effectLst>
        </p:spPr>
      </p:pic>
      <p:sp>
        <p:nvSpPr>
          <p:cNvPr id="71" name="Google Shape;71;p13"/>
          <p:cNvSpPr txBox="1"/>
          <p:nvPr/>
        </p:nvSpPr>
        <p:spPr>
          <a:xfrm>
            <a:off x="2156950" y="2903300"/>
            <a:ext cx="46914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9FC5E8"/>
                </a:solidFill>
                <a:latin typeface="Open Sans"/>
                <a:ea typeface="Open Sans"/>
                <a:cs typeface="Open Sans"/>
                <a:sym typeface="Open Sans"/>
              </a:rPr>
              <a:t>An International Baccalaureate School</a:t>
            </a:r>
            <a:endParaRPr sz="2000">
              <a:solidFill>
                <a:srgbClr val="9FC5E8"/>
              </a:solidFill>
              <a:latin typeface="Open Sans"/>
              <a:ea typeface="Open Sans"/>
              <a:cs typeface="Open Sans"/>
              <a:sym typeface="Open Sans"/>
            </a:endParaRPr>
          </a:p>
        </p:txBody>
      </p:sp>
      <p:pic>
        <p:nvPicPr>
          <p:cNvPr id="72" name="Google Shape;72;p13" title="bensound-tenderness.mp3">
            <a:hlinkClick r:id="rId6"/>
          </p:cNvPr>
          <p:cNvPicPr preferRelativeResize="0"/>
          <p:nvPr/>
        </p:nvPicPr>
        <p:blipFill>
          <a:blip r:embed="rId7">
            <a:alphaModFix/>
          </a:blip>
          <a:stretch>
            <a:fillRect/>
          </a:stretch>
        </p:blipFill>
        <p:spPr>
          <a:xfrm>
            <a:off x="8612925" y="64750"/>
            <a:ext cx="457200" cy="457200"/>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2"/>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166" name="Google Shape;166;p22"/>
          <p:cNvSpPr txBox="1"/>
          <p:nvPr/>
        </p:nvSpPr>
        <p:spPr>
          <a:xfrm>
            <a:off x="110600" y="1714950"/>
            <a:ext cx="3926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67" name="Google Shape;167;p22"/>
          <p:cNvSpPr txBox="1"/>
          <p:nvPr>
            <p:ph type="title"/>
          </p:nvPr>
        </p:nvSpPr>
        <p:spPr>
          <a:xfrm>
            <a:off x="608375" y="445075"/>
            <a:ext cx="8223900" cy="5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a:t>
            </a:r>
            <a:endParaRPr>
              <a:solidFill>
                <a:srgbClr val="9FC5E8"/>
              </a:solidFill>
            </a:endParaRPr>
          </a:p>
        </p:txBody>
      </p:sp>
      <p:sp>
        <p:nvSpPr>
          <p:cNvPr id="168" name="Google Shape;168;p22"/>
          <p:cNvSpPr txBox="1"/>
          <p:nvPr>
            <p:ph idx="1" type="body"/>
          </p:nvPr>
        </p:nvSpPr>
        <p:spPr>
          <a:xfrm>
            <a:off x="769275" y="1099450"/>
            <a:ext cx="4374600" cy="3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9FC5E8"/>
                </a:solidFill>
              </a:rPr>
              <a:t>16 of my 17 years in education were as a classroom teacher, telling the story of our country's history. This year is my 1st year as the MYP Coordinator at MHS.  I am excited to help families learn more about our school, community, and the principles of the IB Programme!  I look forward to helping you and your child on this journey together!</a:t>
            </a:r>
            <a:endParaRPr b="1" sz="1800">
              <a:solidFill>
                <a:srgbClr val="9FC5E8"/>
              </a:solidFill>
            </a:endParaRPr>
          </a:p>
          <a:p>
            <a:pPr indent="0" lvl="0" marL="0" rtl="0" algn="l">
              <a:spcBef>
                <a:spcPts val="1600"/>
              </a:spcBef>
              <a:spcAft>
                <a:spcPts val="1600"/>
              </a:spcAft>
              <a:buNone/>
            </a:pPr>
            <a:r>
              <a:t/>
            </a:r>
            <a:endParaRPr b="1" sz="2200">
              <a:solidFill>
                <a:srgbClr val="0563C1"/>
              </a:solidFill>
            </a:endParaRPr>
          </a:p>
        </p:txBody>
      </p:sp>
      <p:sp>
        <p:nvSpPr>
          <p:cNvPr id="169" name="Google Shape;169;p22"/>
          <p:cNvSpPr txBox="1"/>
          <p:nvPr/>
        </p:nvSpPr>
        <p:spPr>
          <a:xfrm>
            <a:off x="110600" y="4592075"/>
            <a:ext cx="90333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FC5E8"/>
                </a:solidFill>
                <a:latin typeface="Open Sans"/>
                <a:ea typeface="Open Sans"/>
                <a:cs typeface="Open Sans"/>
                <a:sym typeface="Open Sans"/>
              </a:rPr>
              <a:t>LaShonda Haddock- Middle Years Programme Coordinator</a:t>
            </a:r>
            <a:endParaRPr b="1" sz="2400">
              <a:solidFill>
                <a:srgbClr val="9FC5E8"/>
              </a:solidFill>
              <a:latin typeface="Open Sans"/>
              <a:ea typeface="Open Sans"/>
              <a:cs typeface="Open Sans"/>
              <a:sym typeface="Open Sans"/>
            </a:endParaRPr>
          </a:p>
        </p:txBody>
      </p:sp>
      <p:sp>
        <p:nvSpPr>
          <p:cNvPr id="170" name="Google Shape;170;p22"/>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71" name="Google Shape;171;p22"/>
          <p:cNvPicPr preferRelativeResize="0"/>
          <p:nvPr/>
        </p:nvPicPr>
        <p:blipFill>
          <a:blip r:embed="rId5">
            <a:alphaModFix/>
          </a:blip>
          <a:stretch>
            <a:fillRect/>
          </a:stretch>
        </p:blipFill>
        <p:spPr>
          <a:xfrm>
            <a:off x="5459976" y="1594225"/>
            <a:ext cx="3372300" cy="2256900"/>
          </a:xfrm>
          <a:prstGeom prst="flowChartAlternateProcess">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THE IB PROGRAMME AT MILLBROOK</a:t>
            </a:r>
            <a:endParaRPr>
              <a:solidFill>
                <a:srgbClr val="9FC5E8"/>
              </a:solidFill>
            </a:endParaRPr>
          </a:p>
        </p:txBody>
      </p:sp>
      <p:sp>
        <p:nvSpPr>
          <p:cNvPr id="177" name="Google Shape;177;p23"/>
          <p:cNvSpPr txBox="1"/>
          <p:nvPr>
            <p:ph idx="1" type="body"/>
          </p:nvPr>
        </p:nvSpPr>
        <p:spPr>
          <a:xfrm>
            <a:off x="311700" y="1050825"/>
            <a:ext cx="4186500" cy="35181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9FC5E8"/>
                </a:solidFill>
              </a:rPr>
              <a:t>What is IB?</a:t>
            </a:r>
            <a:endParaRPr b="1" sz="2100">
              <a:solidFill>
                <a:srgbClr val="9FC5E8"/>
              </a:solidFill>
            </a:endParaRPr>
          </a:p>
          <a:p>
            <a:pPr indent="0" lvl="0" marL="0" rtl="0" algn="l">
              <a:spcBef>
                <a:spcPts val="1600"/>
              </a:spcBef>
              <a:spcAft>
                <a:spcPts val="1600"/>
              </a:spcAft>
              <a:buNone/>
            </a:pPr>
            <a:r>
              <a:rPr b="1" lang="en" sz="1800">
                <a:solidFill>
                  <a:srgbClr val="9FC5E8"/>
                </a:solidFill>
              </a:rPr>
              <a:t>The International Baccalaureate aims to develop inquiring, knowledgeable and caring young people who help to create a better and more peaceful world through intercultural understanding and respect. </a:t>
            </a:r>
            <a:endParaRPr b="1" sz="2300">
              <a:solidFill>
                <a:schemeClr val="accent1"/>
              </a:solidFill>
            </a:endParaRPr>
          </a:p>
        </p:txBody>
      </p:sp>
      <p:sp>
        <p:nvSpPr>
          <p:cNvPr id="178" name="Google Shape;178;p23"/>
          <p:cNvSpPr txBox="1"/>
          <p:nvPr>
            <p:ph idx="2" type="body"/>
          </p:nvPr>
        </p:nvSpPr>
        <p:spPr>
          <a:xfrm>
            <a:off x="4832400" y="1152425"/>
            <a:ext cx="4186500" cy="38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rgbClr val="333333"/>
              </a:solidFill>
            </a:endParaRPr>
          </a:p>
          <a:p>
            <a:pPr indent="0" lvl="0" marL="0" rtl="0" algn="l">
              <a:spcBef>
                <a:spcPts val="1600"/>
              </a:spcBef>
              <a:spcAft>
                <a:spcPts val="0"/>
              </a:spcAft>
              <a:buNone/>
            </a:pPr>
            <a:r>
              <a:t/>
            </a:r>
            <a:endParaRPr b="1" sz="1500">
              <a:solidFill>
                <a:srgbClr val="333333"/>
              </a:solidFill>
            </a:endParaRPr>
          </a:p>
          <a:p>
            <a:pPr indent="0" lvl="0" marL="0" rtl="0" algn="l">
              <a:spcBef>
                <a:spcPts val="1600"/>
              </a:spcBef>
              <a:spcAft>
                <a:spcPts val="0"/>
              </a:spcAft>
              <a:buNone/>
            </a:pPr>
            <a:r>
              <a:rPr b="1" lang="en" sz="1500">
                <a:solidFill>
                  <a:srgbClr val="333333"/>
                </a:solidFill>
              </a:rPr>
              <a:t>					</a:t>
            </a:r>
            <a:endParaRPr b="1" sz="1500">
              <a:solidFill>
                <a:srgbClr val="333333"/>
              </a:solidFill>
            </a:endParaRPr>
          </a:p>
          <a:p>
            <a:pPr indent="0" lvl="0" marL="0" rtl="0" algn="l">
              <a:spcBef>
                <a:spcPts val="1600"/>
              </a:spcBef>
              <a:spcAft>
                <a:spcPts val="0"/>
              </a:spcAft>
              <a:buNone/>
            </a:pPr>
            <a:r>
              <a:t/>
            </a:r>
            <a:endParaRPr b="1" sz="900">
              <a:solidFill>
                <a:srgbClr val="333333"/>
              </a:solidFill>
            </a:endParaRPr>
          </a:p>
          <a:p>
            <a:pPr indent="0" lvl="0" marL="914400" rtl="0" algn="l">
              <a:spcBef>
                <a:spcPts val="1600"/>
              </a:spcBef>
              <a:spcAft>
                <a:spcPts val="0"/>
              </a:spcAft>
              <a:buNone/>
            </a:pPr>
            <a:r>
              <a:t/>
            </a:r>
            <a:endParaRPr b="1" sz="900">
              <a:solidFill>
                <a:srgbClr val="333333"/>
              </a:solidFill>
            </a:endParaRPr>
          </a:p>
          <a:p>
            <a:pPr indent="0" lvl="0" marL="914400" rtl="0" algn="l">
              <a:spcBef>
                <a:spcPts val="1600"/>
              </a:spcBef>
              <a:spcAft>
                <a:spcPts val="0"/>
              </a:spcAft>
              <a:buNone/>
            </a:pPr>
            <a:r>
              <a:t/>
            </a:r>
            <a:endParaRPr b="1" sz="900">
              <a:solidFill>
                <a:srgbClr val="333333"/>
              </a:solidFill>
            </a:endParaRPr>
          </a:p>
          <a:p>
            <a:pPr indent="0" lvl="0" marL="914400" rtl="0" algn="l">
              <a:spcBef>
                <a:spcPts val="1600"/>
              </a:spcBef>
              <a:spcAft>
                <a:spcPts val="0"/>
              </a:spcAft>
              <a:buNone/>
            </a:pPr>
            <a:r>
              <a:t/>
            </a:r>
            <a:endParaRPr b="1" sz="900">
              <a:solidFill>
                <a:srgbClr val="333333"/>
              </a:solidFill>
            </a:endParaRPr>
          </a:p>
          <a:p>
            <a:pPr indent="0" lvl="0" marL="914400" rtl="0" algn="l">
              <a:spcBef>
                <a:spcPts val="1600"/>
              </a:spcBef>
              <a:spcAft>
                <a:spcPts val="0"/>
              </a:spcAft>
              <a:buNone/>
            </a:pPr>
            <a:r>
              <a:t/>
            </a:r>
            <a:endParaRPr b="1" sz="900">
              <a:solidFill>
                <a:srgbClr val="333333"/>
              </a:solidFill>
            </a:endParaRPr>
          </a:p>
          <a:p>
            <a:pPr indent="0" lvl="0" marL="914400" rtl="0" algn="l">
              <a:spcBef>
                <a:spcPts val="1600"/>
              </a:spcBef>
              <a:spcAft>
                <a:spcPts val="0"/>
              </a:spcAft>
              <a:buNone/>
            </a:pPr>
            <a:r>
              <a:t/>
            </a:r>
            <a:endParaRPr b="1" sz="900">
              <a:solidFill>
                <a:srgbClr val="333333"/>
              </a:solidFill>
            </a:endParaRPr>
          </a:p>
          <a:p>
            <a:pPr indent="0" lvl="0" marL="914400" rtl="0" algn="l">
              <a:spcBef>
                <a:spcPts val="1600"/>
              </a:spcBef>
              <a:spcAft>
                <a:spcPts val="1600"/>
              </a:spcAft>
              <a:buNone/>
            </a:pPr>
            <a:r>
              <a:rPr b="1" lang="en" sz="900">
                <a:solidFill>
                  <a:srgbClr val="333333"/>
                </a:solidFill>
              </a:rPr>
              <a:t>           </a:t>
            </a:r>
            <a:r>
              <a:rPr b="1" lang="en" sz="900" u="sng">
                <a:solidFill>
                  <a:schemeClr val="hlink"/>
                </a:solidFill>
                <a:hlinkClick r:id="rId3"/>
              </a:rPr>
              <a:t>https://ibo.org/benefits/why-the-ib-is-different/</a:t>
            </a:r>
            <a:r>
              <a:rPr b="1" lang="en" sz="900">
                <a:solidFill>
                  <a:srgbClr val="333333"/>
                </a:solidFill>
              </a:rPr>
              <a:t> </a:t>
            </a:r>
            <a:endParaRPr sz="500">
              <a:solidFill>
                <a:srgbClr val="333333"/>
              </a:solidFill>
            </a:endParaRPr>
          </a:p>
        </p:txBody>
      </p:sp>
      <p:sp>
        <p:nvSpPr>
          <p:cNvPr id="179" name="Google Shape;179;p23"/>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80" name="Google Shape;180;p23"/>
          <p:cNvPicPr preferRelativeResize="0"/>
          <p:nvPr/>
        </p:nvPicPr>
        <p:blipFill>
          <a:blip r:embed="rId5">
            <a:alphaModFix/>
          </a:blip>
          <a:stretch>
            <a:fillRect/>
          </a:stretch>
        </p:blipFill>
        <p:spPr>
          <a:xfrm>
            <a:off x="4361975" y="1050825"/>
            <a:ext cx="2766000" cy="2713800"/>
          </a:xfrm>
          <a:prstGeom prst="ellipse">
            <a:avLst/>
          </a:prstGeom>
          <a:noFill/>
          <a:ln>
            <a:noFill/>
          </a:ln>
        </p:spPr>
      </p:pic>
      <p:pic>
        <p:nvPicPr>
          <p:cNvPr id="181" name="Google Shape;181;p23"/>
          <p:cNvPicPr preferRelativeResize="0"/>
          <p:nvPr/>
        </p:nvPicPr>
        <p:blipFill>
          <a:blip r:embed="rId6">
            <a:alphaModFix/>
          </a:blip>
          <a:stretch>
            <a:fillRect/>
          </a:stretch>
        </p:blipFill>
        <p:spPr>
          <a:xfrm>
            <a:off x="6593424" y="1439675"/>
            <a:ext cx="2465700" cy="3287400"/>
          </a:xfrm>
          <a:prstGeom prst="roundRect">
            <a:avLst>
              <a:gd fmla="val 16667"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4"/>
          <p:cNvSpPr txBox="1"/>
          <p:nvPr>
            <p:ph idx="1" type="body"/>
          </p:nvPr>
        </p:nvSpPr>
        <p:spPr>
          <a:xfrm>
            <a:off x="148075" y="25032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700">
                <a:solidFill>
                  <a:srgbClr val="9FC5E8"/>
                </a:solidFill>
              </a:rPr>
              <a:t>Millbrook has two unique IB programmes, the Middle Years Programme (MYP) and the Diploma Programme (DP).  These programs complement one another to give students a unique educational environment that will allow them to develop academically, socially, and emotionally.  </a:t>
            </a:r>
            <a:endParaRPr sz="1600">
              <a:solidFill>
                <a:srgbClr val="9FC5E8"/>
              </a:solidFill>
            </a:endParaRPr>
          </a:p>
        </p:txBody>
      </p:sp>
      <p:sp>
        <p:nvSpPr>
          <p:cNvPr id="187" name="Google Shape;187;p24"/>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8" name="Google Shape;188;p24"/>
          <p:cNvPicPr preferRelativeResize="0"/>
          <p:nvPr/>
        </p:nvPicPr>
        <p:blipFill>
          <a:blip r:embed="rId3">
            <a:alphaModFix/>
          </a:blip>
          <a:stretch>
            <a:fillRect/>
          </a:stretch>
        </p:blipFill>
        <p:spPr>
          <a:xfrm>
            <a:off x="4063225" y="836975"/>
            <a:ext cx="4995900" cy="3945300"/>
          </a:xfrm>
          <a:prstGeom prst="roundRect">
            <a:avLst>
              <a:gd fmla="val 16667" name="adj"/>
            </a:avLst>
          </a:prstGeom>
          <a:noFill/>
          <a:ln>
            <a:noFill/>
          </a:ln>
        </p:spPr>
      </p:pic>
      <p:sp>
        <p:nvSpPr>
          <p:cNvPr id="189" name="Google Shape;189;p24"/>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90" name="Google Shape;190;p24"/>
          <p:cNvPicPr preferRelativeResize="0"/>
          <p:nvPr/>
        </p:nvPicPr>
        <p:blipFill>
          <a:blip r:embed="rId5">
            <a:alphaModFix/>
          </a:blip>
          <a:stretch>
            <a:fillRect/>
          </a:stretch>
        </p:blipFill>
        <p:spPr>
          <a:xfrm>
            <a:off x="1902075" y="3283700"/>
            <a:ext cx="1517100" cy="1431600"/>
          </a:xfrm>
          <a:prstGeom prst="ellipse">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pic>
        <p:nvPicPr>
          <p:cNvPr id="191" name="Google Shape;191;p24"/>
          <p:cNvPicPr preferRelativeResize="0"/>
          <p:nvPr/>
        </p:nvPicPr>
        <p:blipFill>
          <a:blip r:embed="rId6">
            <a:alphaModFix/>
          </a:blip>
          <a:stretch>
            <a:fillRect/>
          </a:stretch>
        </p:blipFill>
        <p:spPr>
          <a:xfrm>
            <a:off x="273850" y="3283700"/>
            <a:ext cx="1517100" cy="1431300"/>
          </a:xfrm>
          <a:prstGeom prst="ellipse">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5"/>
          <p:cNvSpPr txBox="1"/>
          <p:nvPr>
            <p:ph type="title"/>
          </p:nvPr>
        </p:nvSpPr>
        <p:spPr>
          <a:xfrm>
            <a:off x="755850" y="445025"/>
            <a:ext cx="80763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Why IB? </a:t>
            </a:r>
            <a:endParaRPr>
              <a:solidFill>
                <a:srgbClr val="9FC5E8"/>
              </a:solidFill>
            </a:endParaRPr>
          </a:p>
        </p:txBody>
      </p:sp>
      <p:sp>
        <p:nvSpPr>
          <p:cNvPr id="197" name="Google Shape;197;p25"/>
          <p:cNvSpPr txBox="1"/>
          <p:nvPr>
            <p:ph idx="1" type="body"/>
          </p:nvPr>
        </p:nvSpPr>
        <p:spPr>
          <a:xfrm>
            <a:off x="0" y="1055625"/>
            <a:ext cx="4779900" cy="2963400"/>
          </a:xfrm>
          <a:prstGeom prst="rect">
            <a:avLst/>
          </a:prstGeom>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b="1" lang="en" sz="1900">
                <a:solidFill>
                  <a:srgbClr val="9FC5E8"/>
                </a:solidFill>
              </a:rPr>
              <a:t>Middle Years Program</a:t>
            </a:r>
            <a:endParaRPr b="1" sz="1900">
              <a:solidFill>
                <a:srgbClr val="9FC5E8"/>
              </a:solidFill>
            </a:endParaRPr>
          </a:p>
          <a:p>
            <a:pPr indent="0" lvl="0" marL="0" rtl="0" algn="l">
              <a:lnSpc>
                <a:spcPct val="150000"/>
              </a:lnSpc>
              <a:spcBef>
                <a:spcPts val="0"/>
              </a:spcBef>
              <a:spcAft>
                <a:spcPts val="0"/>
              </a:spcAft>
              <a:buNone/>
            </a:pPr>
            <a:r>
              <a:rPr lang="en" sz="1100">
                <a:solidFill>
                  <a:srgbClr val="9FC5E8"/>
                </a:solidFill>
                <a:latin typeface="Open Sans ExtraBold"/>
                <a:ea typeface="Open Sans ExtraBold"/>
                <a:cs typeface="Open Sans ExtraBold"/>
                <a:sym typeface="Open Sans ExtraBold"/>
              </a:rPr>
              <a:t>A whole-school ( all 9th and 10th) programme that:</a:t>
            </a:r>
            <a:r>
              <a:rPr b="1" lang="en">
                <a:solidFill>
                  <a:srgbClr val="9FC5E8"/>
                </a:solidFill>
              </a:rPr>
              <a:t>  </a:t>
            </a:r>
            <a:endParaRPr b="1">
              <a:solidFill>
                <a:srgbClr val="9FC5E8"/>
              </a:solidFill>
            </a:endParaRPr>
          </a:p>
          <a:p>
            <a:pPr indent="-317500" lvl="0" marL="457200" rtl="0" algn="l">
              <a:lnSpc>
                <a:spcPct val="150000"/>
              </a:lnSpc>
              <a:spcBef>
                <a:spcPts val="0"/>
              </a:spcBef>
              <a:spcAft>
                <a:spcPts val="0"/>
              </a:spcAft>
              <a:buClr>
                <a:srgbClr val="9FC5E8"/>
              </a:buClr>
              <a:buSzPts val="1400"/>
              <a:buChar char="-"/>
            </a:pPr>
            <a:r>
              <a:rPr b="1" lang="en">
                <a:solidFill>
                  <a:srgbClr val="9FC5E8"/>
                </a:solidFill>
              </a:rPr>
              <a:t>encourages international-mindedness</a:t>
            </a:r>
            <a:endParaRPr b="1">
              <a:solidFill>
                <a:srgbClr val="9FC5E8"/>
              </a:solidFill>
            </a:endParaRPr>
          </a:p>
          <a:p>
            <a:pPr indent="-317500" lvl="0" marL="457200" rtl="0" algn="l">
              <a:lnSpc>
                <a:spcPct val="150000"/>
              </a:lnSpc>
              <a:spcBef>
                <a:spcPts val="0"/>
              </a:spcBef>
              <a:spcAft>
                <a:spcPts val="0"/>
              </a:spcAft>
              <a:buClr>
                <a:srgbClr val="9FC5E8"/>
              </a:buClr>
              <a:buSzPts val="1400"/>
              <a:buChar char="-"/>
            </a:pPr>
            <a:r>
              <a:rPr b="1" lang="en">
                <a:solidFill>
                  <a:srgbClr val="9FC5E8"/>
                </a:solidFill>
              </a:rPr>
              <a:t>encourages a positive attitude towards learning</a:t>
            </a:r>
            <a:endParaRPr b="1">
              <a:solidFill>
                <a:srgbClr val="9FC5E8"/>
              </a:solidFill>
            </a:endParaRPr>
          </a:p>
          <a:p>
            <a:pPr indent="-317500" lvl="0" marL="457200" rtl="0" algn="l">
              <a:lnSpc>
                <a:spcPct val="150000"/>
              </a:lnSpc>
              <a:spcBef>
                <a:spcPts val="0"/>
              </a:spcBef>
              <a:spcAft>
                <a:spcPts val="0"/>
              </a:spcAft>
              <a:buClr>
                <a:srgbClr val="9FC5E8"/>
              </a:buClr>
              <a:buSzPts val="1400"/>
              <a:buChar char="-"/>
            </a:pPr>
            <a:r>
              <a:rPr b="1" lang="en">
                <a:solidFill>
                  <a:srgbClr val="9FC5E8"/>
                </a:solidFill>
              </a:rPr>
              <a:t>supports the development of communication skills</a:t>
            </a:r>
            <a:endParaRPr b="1">
              <a:solidFill>
                <a:srgbClr val="9FC5E8"/>
              </a:solidFill>
            </a:endParaRPr>
          </a:p>
          <a:p>
            <a:pPr indent="-317500" lvl="0" marL="457200" rtl="0" algn="l">
              <a:lnSpc>
                <a:spcPct val="150000"/>
              </a:lnSpc>
              <a:spcBef>
                <a:spcPts val="0"/>
              </a:spcBef>
              <a:spcAft>
                <a:spcPts val="0"/>
              </a:spcAft>
              <a:buClr>
                <a:srgbClr val="9FC5E8"/>
              </a:buClr>
              <a:buSzPts val="1400"/>
              <a:buChar char="-"/>
            </a:pPr>
            <a:r>
              <a:rPr b="1" lang="en">
                <a:solidFill>
                  <a:srgbClr val="9FC5E8"/>
                </a:solidFill>
              </a:rPr>
              <a:t>emphasizes the development of the whole student </a:t>
            </a:r>
            <a:endParaRPr b="1">
              <a:solidFill>
                <a:srgbClr val="9FC5E8"/>
              </a:solidFill>
            </a:endParaRPr>
          </a:p>
          <a:p>
            <a:pPr indent="-317500" lvl="0" marL="457200" rtl="0" algn="l">
              <a:lnSpc>
                <a:spcPct val="150000"/>
              </a:lnSpc>
              <a:spcBef>
                <a:spcPts val="0"/>
              </a:spcBef>
              <a:spcAft>
                <a:spcPts val="0"/>
              </a:spcAft>
              <a:buClr>
                <a:srgbClr val="9FC5E8"/>
              </a:buClr>
              <a:buSzPts val="1400"/>
              <a:buChar char="-"/>
            </a:pPr>
            <a:r>
              <a:rPr b="1" lang="en">
                <a:solidFill>
                  <a:srgbClr val="9FC5E8"/>
                </a:solidFill>
              </a:rPr>
              <a:t> allows students to demonstrate acquired knowledge through the Personal Project</a:t>
            </a:r>
            <a:endParaRPr b="1" sz="1700">
              <a:solidFill>
                <a:srgbClr val="9FC5E8"/>
              </a:solidFill>
            </a:endParaRPr>
          </a:p>
          <a:p>
            <a:pPr indent="0" lvl="0" marL="0" rtl="0" algn="l">
              <a:spcBef>
                <a:spcPts val="600"/>
              </a:spcBef>
              <a:spcAft>
                <a:spcPts val="600"/>
              </a:spcAft>
              <a:buNone/>
            </a:pPr>
            <a:r>
              <a:t/>
            </a:r>
            <a:endParaRPr b="1" sz="1600">
              <a:solidFill>
                <a:srgbClr val="9FC5E8"/>
              </a:solidFill>
            </a:endParaRPr>
          </a:p>
        </p:txBody>
      </p:sp>
      <p:sp>
        <p:nvSpPr>
          <p:cNvPr id="198" name="Google Shape;198;p25"/>
          <p:cNvSpPr txBox="1"/>
          <p:nvPr>
            <p:ph idx="2" type="body"/>
          </p:nvPr>
        </p:nvSpPr>
        <p:spPr>
          <a:xfrm>
            <a:off x="5030800" y="1055625"/>
            <a:ext cx="4028400" cy="35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9FC5E8"/>
                </a:solidFill>
              </a:rPr>
              <a:t>Diploma Programme</a:t>
            </a:r>
            <a:endParaRPr b="1" sz="1900">
              <a:solidFill>
                <a:srgbClr val="9FC5E8"/>
              </a:solidFill>
            </a:endParaRPr>
          </a:p>
          <a:p>
            <a:pPr indent="-317500" lvl="0" marL="457200" rtl="0" algn="l">
              <a:spcBef>
                <a:spcPts val="1600"/>
              </a:spcBef>
              <a:spcAft>
                <a:spcPts val="0"/>
              </a:spcAft>
              <a:buClr>
                <a:srgbClr val="9FC5E8"/>
              </a:buClr>
              <a:buSzPts val="1400"/>
              <a:buChar char="-"/>
            </a:pPr>
            <a:r>
              <a:rPr b="1" lang="en">
                <a:solidFill>
                  <a:srgbClr val="9FC5E8"/>
                </a:solidFill>
              </a:rPr>
              <a:t>The IB Diploma Programme is designed as an academically challenging and balanced programme of education in grades 11 and 12</a:t>
            </a:r>
            <a:endParaRPr b="1">
              <a:solidFill>
                <a:srgbClr val="9FC5E8"/>
              </a:solidFill>
            </a:endParaRPr>
          </a:p>
          <a:p>
            <a:pPr indent="-317500" lvl="0" marL="457200" rtl="0" algn="l">
              <a:spcBef>
                <a:spcPts val="0"/>
              </a:spcBef>
              <a:spcAft>
                <a:spcPts val="0"/>
              </a:spcAft>
              <a:buClr>
                <a:srgbClr val="9FC5E8"/>
              </a:buClr>
              <a:buSzPts val="1400"/>
              <a:buChar char="-"/>
            </a:pPr>
            <a:r>
              <a:rPr b="1" lang="en">
                <a:solidFill>
                  <a:srgbClr val="9FC5E8"/>
                </a:solidFill>
              </a:rPr>
              <a:t>Requires students to engage in community activity and research as an extension of their classroom experience. </a:t>
            </a:r>
            <a:endParaRPr b="1">
              <a:solidFill>
                <a:srgbClr val="9FC5E8"/>
              </a:solidFill>
            </a:endParaRPr>
          </a:p>
          <a:p>
            <a:pPr indent="-317500" lvl="0" marL="457200" rtl="0" algn="l">
              <a:spcBef>
                <a:spcPts val="0"/>
              </a:spcBef>
              <a:spcAft>
                <a:spcPts val="0"/>
              </a:spcAft>
              <a:buClr>
                <a:srgbClr val="9FC5E8"/>
              </a:buClr>
              <a:buSzPts val="1400"/>
              <a:buChar char="-"/>
            </a:pPr>
            <a:r>
              <a:rPr b="1" lang="en">
                <a:solidFill>
                  <a:srgbClr val="9FC5E8"/>
                </a:solidFill>
              </a:rPr>
              <a:t>Taught during the junior and senior years and has gained recognition and respect from the world's leading universities.</a:t>
            </a:r>
            <a:endParaRPr b="1" sz="2000">
              <a:solidFill>
                <a:srgbClr val="9FC5E8"/>
              </a:solidFill>
            </a:endParaRPr>
          </a:p>
        </p:txBody>
      </p:sp>
      <p:pic>
        <p:nvPicPr>
          <p:cNvPr id="199" name="Google Shape;199;p25"/>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200" name="Google Shape;200;p25"/>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IB Foundations</a:t>
            </a:r>
            <a:endParaRPr>
              <a:solidFill>
                <a:srgbClr val="9FC5E8"/>
              </a:solidFill>
            </a:endParaRPr>
          </a:p>
        </p:txBody>
      </p:sp>
      <p:sp>
        <p:nvSpPr>
          <p:cNvPr id="206" name="Google Shape;206;p26"/>
          <p:cNvSpPr txBox="1"/>
          <p:nvPr>
            <p:ph idx="1" type="body"/>
          </p:nvPr>
        </p:nvSpPr>
        <p:spPr>
          <a:xfrm>
            <a:off x="139200" y="1266175"/>
            <a:ext cx="2641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9FC5E8"/>
                </a:solidFill>
              </a:rPr>
              <a:t>Learner Profile</a:t>
            </a:r>
            <a:endParaRPr b="1" sz="2000">
              <a:solidFill>
                <a:srgbClr val="9FC5E8"/>
              </a:solidFill>
            </a:endParaRPr>
          </a:p>
          <a:p>
            <a:pPr indent="0" lvl="0" marL="0" rtl="0" algn="l">
              <a:spcBef>
                <a:spcPts val="1600"/>
              </a:spcBef>
              <a:spcAft>
                <a:spcPts val="0"/>
              </a:spcAft>
              <a:buNone/>
            </a:pPr>
            <a:r>
              <a:rPr b="1" lang="en" sz="1900">
                <a:solidFill>
                  <a:srgbClr val="9FC5E8"/>
                </a:solidFill>
              </a:rPr>
              <a:t>The foundation of our IB Programme.  A student centered philosophy which encourages students to become well-rounded, life-long learners </a:t>
            </a:r>
            <a:endParaRPr b="1" sz="1900">
              <a:solidFill>
                <a:srgbClr val="9FC5E8"/>
              </a:solidFill>
            </a:endParaRPr>
          </a:p>
          <a:p>
            <a:pPr indent="0" lvl="0" marL="0" rtl="0" algn="l">
              <a:spcBef>
                <a:spcPts val="1600"/>
              </a:spcBef>
              <a:spcAft>
                <a:spcPts val="0"/>
              </a:spcAft>
              <a:buNone/>
            </a:pPr>
            <a:r>
              <a:t/>
            </a:r>
            <a:endParaRPr b="1" sz="2000">
              <a:solidFill>
                <a:srgbClr val="9FC5E8"/>
              </a:solidFill>
            </a:endParaRPr>
          </a:p>
          <a:p>
            <a:pPr indent="0" lvl="0" marL="0" rtl="0" algn="l">
              <a:spcBef>
                <a:spcPts val="1600"/>
              </a:spcBef>
              <a:spcAft>
                <a:spcPts val="1600"/>
              </a:spcAft>
              <a:buNone/>
            </a:pPr>
            <a:r>
              <a:t/>
            </a:r>
            <a:endParaRPr sz="2000">
              <a:solidFill>
                <a:srgbClr val="9FC5E8"/>
              </a:solidFill>
            </a:endParaRPr>
          </a:p>
        </p:txBody>
      </p:sp>
      <p:sp>
        <p:nvSpPr>
          <p:cNvPr id="207" name="Google Shape;207;p26"/>
          <p:cNvSpPr txBox="1"/>
          <p:nvPr>
            <p:ph idx="2" type="body"/>
          </p:nvPr>
        </p:nvSpPr>
        <p:spPr>
          <a:xfrm>
            <a:off x="3292550" y="1266175"/>
            <a:ext cx="22575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9FC5E8"/>
                </a:solidFill>
              </a:rPr>
              <a:t>Key Concepts</a:t>
            </a:r>
            <a:endParaRPr b="1" sz="2000">
              <a:solidFill>
                <a:srgbClr val="9FC5E8"/>
              </a:solidFill>
            </a:endParaRPr>
          </a:p>
          <a:p>
            <a:pPr indent="0" lvl="0" marL="0" rtl="0" algn="l">
              <a:spcBef>
                <a:spcPts val="1600"/>
              </a:spcBef>
              <a:spcAft>
                <a:spcPts val="1600"/>
              </a:spcAft>
              <a:buNone/>
            </a:pPr>
            <a:r>
              <a:rPr b="1" lang="en" sz="2000">
                <a:solidFill>
                  <a:srgbClr val="9FC5E8"/>
                </a:solidFill>
              </a:rPr>
              <a:t>The 16 concepts that we use to connect what we teach to other disciplines and to the real world</a:t>
            </a:r>
            <a:endParaRPr b="1" sz="2000">
              <a:solidFill>
                <a:srgbClr val="9FC5E8"/>
              </a:solidFill>
            </a:endParaRPr>
          </a:p>
        </p:txBody>
      </p:sp>
      <p:sp>
        <p:nvSpPr>
          <p:cNvPr id="208" name="Google Shape;208;p26"/>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3">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209" name="Google Shape;209;p26"/>
          <p:cNvSpPr txBox="1"/>
          <p:nvPr/>
        </p:nvSpPr>
        <p:spPr>
          <a:xfrm>
            <a:off x="5902975" y="1266250"/>
            <a:ext cx="2641200" cy="3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9FC5E8"/>
                </a:solidFill>
                <a:latin typeface="Open Sans"/>
                <a:ea typeface="Open Sans"/>
                <a:cs typeface="Open Sans"/>
                <a:sym typeface="Open Sans"/>
              </a:rPr>
              <a:t>Approaches to Learning</a:t>
            </a:r>
            <a:endParaRPr b="1" sz="2000">
              <a:solidFill>
                <a:srgbClr val="9FC5E8"/>
              </a:solidFill>
              <a:latin typeface="Open Sans"/>
              <a:ea typeface="Open Sans"/>
              <a:cs typeface="Open Sans"/>
              <a:sym typeface="Open Sans"/>
            </a:endParaRPr>
          </a:p>
          <a:p>
            <a:pPr indent="0" lvl="0" marL="0" rtl="0" algn="l">
              <a:spcBef>
                <a:spcPts val="0"/>
              </a:spcBef>
              <a:spcAft>
                <a:spcPts val="0"/>
              </a:spcAft>
              <a:buClr>
                <a:srgbClr val="000000"/>
              </a:buClr>
              <a:buFont typeface="Arial"/>
              <a:buNone/>
            </a:pPr>
            <a:r>
              <a:rPr b="1" lang="en" sz="2000">
                <a:solidFill>
                  <a:srgbClr val="9FC5E8"/>
                </a:solidFill>
                <a:latin typeface="Open Sans"/>
                <a:ea typeface="Open Sans"/>
                <a:cs typeface="Open Sans"/>
                <a:sym typeface="Open Sans"/>
              </a:rPr>
              <a:t>Supports the IB belief that a large influence on a student’s education is not only what you learn but also </a:t>
            </a:r>
            <a:r>
              <a:rPr b="1" lang="en" sz="2000" u="sng">
                <a:solidFill>
                  <a:srgbClr val="9FC5E8"/>
                </a:solidFill>
                <a:latin typeface="Open Sans"/>
                <a:ea typeface="Open Sans"/>
                <a:cs typeface="Open Sans"/>
                <a:sym typeface="Open Sans"/>
              </a:rPr>
              <a:t>how you learn</a:t>
            </a:r>
            <a:r>
              <a:rPr b="1" lang="en" sz="2000">
                <a:solidFill>
                  <a:srgbClr val="9FC5E8"/>
                </a:solidFill>
                <a:latin typeface="Open Sans"/>
                <a:ea typeface="Open Sans"/>
                <a:cs typeface="Open Sans"/>
                <a:sym typeface="Open Sans"/>
              </a:rPr>
              <a:t>.</a:t>
            </a:r>
            <a:endParaRPr b="1" sz="2000">
              <a:solidFill>
                <a:srgbClr val="9FC5E8"/>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9FC5E8"/>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IB Programme Principles </a:t>
            </a:r>
            <a:endParaRPr>
              <a:solidFill>
                <a:srgbClr val="9FC5E8"/>
              </a:solidFill>
            </a:endParaRPr>
          </a:p>
        </p:txBody>
      </p:sp>
      <p:sp>
        <p:nvSpPr>
          <p:cNvPr id="215" name="Google Shape;215;p27"/>
          <p:cNvSpPr txBox="1"/>
          <p:nvPr>
            <p:ph idx="1" type="body"/>
          </p:nvPr>
        </p:nvSpPr>
        <p:spPr>
          <a:xfrm>
            <a:off x="198800" y="1079700"/>
            <a:ext cx="3999900" cy="348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9FC5E8"/>
                </a:solidFill>
              </a:rPr>
              <a:t>Learner Profile- </a:t>
            </a:r>
            <a:r>
              <a:rPr lang="en" sz="2000" u="sng">
                <a:solidFill>
                  <a:schemeClr val="hlink"/>
                </a:solidFill>
                <a:hlinkClick r:id="rId3"/>
              </a:rPr>
              <a:t>Quiz</a:t>
            </a:r>
            <a:endParaRPr sz="2000">
              <a:solidFill>
                <a:srgbClr val="9FC5E8"/>
              </a:solidFill>
            </a:endParaRPr>
          </a:p>
          <a:p>
            <a:pPr indent="0" lvl="0" marL="0" rtl="0" algn="l">
              <a:spcBef>
                <a:spcPts val="1600"/>
              </a:spcBef>
              <a:spcAft>
                <a:spcPts val="0"/>
              </a:spcAft>
              <a:buNone/>
            </a:pPr>
            <a:r>
              <a:t/>
            </a:r>
            <a:endParaRPr sz="2000">
              <a:solidFill>
                <a:srgbClr val="9FC5E8"/>
              </a:solidFill>
            </a:endParaRPr>
          </a:p>
          <a:p>
            <a:pPr indent="0" lvl="0" marL="0" rtl="0" algn="l">
              <a:spcBef>
                <a:spcPts val="1600"/>
              </a:spcBef>
              <a:spcAft>
                <a:spcPts val="1600"/>
              </a:spcAft>
              <a:buNone/>
            </a:pPr>
            <a:r>
              <a:t/>
            </a:r>
            <a:endParaRPr sz="2000">
              <a:solidFill>
                <a:srgbClr val="9FC5E8"/>
              </a:solidFill>
            </a:endParaRPr>
          </a:p>
        </p:txBody>
      </p:sp>
      <p:sp>
        <p:nvSpPr>
          <p:cNvPr id="216" name="Google Shape;216;p27"/>
          <p:cNvSpPr txBox="1"/>
          <p:nvPr>
            <p:ph idx="2" type="body"/>
          </p:nvPr>
        </p:nvSpPr>
        <p:spPr>
          <a:xfrm>
            <a:off x="4782200" y="1079525"/>
            <a:ext cx="3999900" cy="348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9FC5E8"/>
                </a:solidFill>
              </a:rPr>
              <a:t>Key Concepts</a:t>
            </a:r>
            <a:endParaRPr/>
          </a:p>
        </p:txBody>
      </p:sp>
      <p:sp>
        <p:nvSpPr>
          <p:cNvPr id="217" name="Google Shape;217;p27"/>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218" name="Google Shape;218;p27" title="qok-ywoa-qcj (2020-11-04 at 09:01 GMT-8)">
            <a:hlinkClick r:id="rId5"/>
          </p:cNvPr>
          <p:cNvPicPr preferRelativeResize="0"/>
          <p:nvPr/>
        </p:nvPicPr>
        <p:blipFill>
          <a:blip r:embed="rId6">
            <a:alphaModFix/>
          </a:blip>
          <a:stretch>
            <a:fillRect/>
          </a:stretch>
        </p:blipFill>
        <p:spPr>
          <a:xfrm>
            <a:off x="85875" y="1575325"/>
            <a:ext cx="4389120" cy="2286000"/>
          </a:xfrm>
          <a:prstGeom prst="rect">
            <a:avLst/>
          </a:prstGeom>
          <a:noFill/>
          <a:ln>
            <a:noFill/>
          </a:ln>
        </p:spPr>
      </p:pic>
      <p:pic>
        <p:nvPicPr>
          <p:cNvPr id="219" name="Google Shape;219;p27" title="Key Concepts.mp4">
            <a:hlinkClick r:id="rId7"/>
          </p:cNvPr>
          <p:cNvPicPr preferRelativeResize="0"/>
          <p:nvPr/>
        </p:nvPicPr>
        <p:blipFill>
          <a:blip r:embed="rId8">
            <a:alphaModFix/>
          </a:blip>
          <a:stretch>
            <a:fillRect/>
          </a:stretch>
        </p:blipFill>
        <p:spPr>
          <a:xfrm>
            <a:off x="4670000" y="1575325"/>
            <a:ext cx="4389120" cy="2286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IB Programme Principles</a:t>
            </a:r>
            <a:endParaRPr>
              <a:solidFill>
                <a:srgbClr val="9FC5E8"/>
              </a:solidFill>
            </a:endParaRPr>
          </a:p>
        </p:txBody>
      </p:sp>
      <p:sp>
        <p:nvSpPr>
          <p:cNvPr id="225" name="Google Shape;225;p28"/>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9FC5E8"/>
                </a:solidFill>
              </a:rPr>
              <a:t>Approaches to Learning</a:t>
            </a:r>
            <a:endParaRPr sz="2400">
              <a:solidFill>
                <a:srgbClr val="9FC5E8"/>
              </a:solidFill>
            </a:endParaRPr>
          </a:p>
        </p:txBody>
      </p:sp>
      <p:sp>
        <p:nvSpPr>
          <p:cNvPr id="226" name="Google Shape;226;p28"/>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7" name="Google Shape;227;p28" title="Approaches to Learning.mp4">
            <a:hlinkClick r:id="rId3"/>
          </p:cNvPr>
          <p:cNvPicPr preferRelativeResize="0"/>
          <p:nvPr/>
        </p:nvPicPr>
        <p:blipFill>
          <a:blip r:embed="rId4">
            <a:alphaModFix/>
          </a:blip>
          <a:stretch>
            <a:fillRect/>
          </a:stretch>
        </p:blipFill>
        <p:spPr>
          <a:xfrm>
            <a:off x="414875" y="1850645"/>
            <a:ext cx="4832400" cy="2718230"/>
          </a:xfrm>
          <a:prstGeom prst="rect">
            <a:avLst/>
          </a:prstGeom>
          <a:noFill/>
          <a:ln>
            <a:noFill/>
          </a:ln>
        </p:spPr>
      </p:pic>
      <p:sp>
        <p:nvSpPr>
          <p:cNvPr id="228" name="Google Shape;228;p28">
            <a:hlinkClick action="ppaction://hlinksldjump" r:id="rId5"/>
          </p:cNvPr>
          <p:cNvSpPr txBox="1"/>
          <p:nvPr/>
        </p:nvSpPr>
        <p:spPr>
          <a:xfrm>
            <a:off x="7009500" y="0"/>
            <a:ext cx="21345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u="sng">
                <a:solidFill>
                  <a:schemeClr val="accent1"/>
                </a:solidFill>
                <a:hlinkClick action="ppaction://hlinksldjump" r:id="rId6">
                  <a:extLst>
                    <a:ext uri="{A12FA001-AC4F-418D-AE19-62706E023703}">
                      <ahyp:hlinkClr val="tx"/>
                    </a:ext>
                  </a:extLst>
                </a:hlinkClick>
              </a:rPr>
              <a:t>HOMEBASE</a:t>
            </a:r>
            <a:endParaRPr sz="2100">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type="title"/>
          </p:nvPr>
        </p:nvSpPr>
        <p:spPr>
          <a:xfrm>
            <a:off x="1217975" y="445025"/>
            <a:ext cx="8223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Why IB? </a:t>
            </a:r>
            <a:endParaRPr>
              <a:solidFill>
                <a:srgbClr val="9FC5E8"/>
              </a:solidFill>
            </a:endParaRPr>
          </a:p>
        </p:txBody>
      </p:sp>
      <p:sp>
        <p:nvSpPr>
          <p:cNvPr id="234" name="Google Shape;234;p29"/>
          <p:cNvSpPr txBox="1"/>
          <p:nvPr>
            <p:ph idx="1" type="body"/>
          </p:nvPr>
        </p:nvSpPr>
        <p:spPr>
          <a:xfrm>
            <a:off x="311700" y="1055625"/>
            <a:ext cx="3999900" cy="4017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500">
                <a:solidFill>
                  <a:srgbClr val="9FC5E8"/>
                </a:solidFill>
              </a:rPr>
              <a:t>The IB's programmes are different from other curricula because they:</a:t>
            </a:r>
            <a:endParaRPr b="1" sz="1500">
              <a:solidFill>
                <a:srgbClr val="9FC5E8"/>
              </a:solidFill>
            </a:endParaRPr>
          </a:p>
          <a:p>
            <a:pPr indent="-323850" lvl="0" marL="457200" rtl="0" algn="l">
              <a:spcBef>
                <a:spcPts val="1200"/>
              </a:spcBef>
              <a:spcAft>
                <a:spcPts val="0"/>
              </a:spcAft>
              <a:buClr>
                <a:srgbClr val="9FC5E8"/>
              </a:buClr>
              <a:buSzPts val="1500"/>
              <a:buFont typeface="Open Sans"/>
              <a:buChar char="●"/>
            </a:pPr>
            <a:r>
              <a:rPr b="1" lang="en" sz="1500">
                <a:solidFill>
                  <a:srgbClr val="9FC5E8"/>
                </a:solidFill>
              </a:rPr>
              <a:t>encourage students of all ages to think critically and challenge assumptions</a:t>
            </a:r>
            <a:endParaRPr b="1" sz="1500">
              <a:solidFill>
                <a:srgbClr val="9FC5E8"/>
              </a:solidFill>
            </a:endParaRPr>
          </a:p>
          <a:p>
            <a:pPr indent="-323850" lvl="0" marL="457200" rtl="0" algn="l">
              <a:spcBef>
                <a:spcPts val="0"/>
              </a:spcBef>
              <a:spcAft>
                <a:spcPts val="0"/>
              </a:spcAft>
              <a:buClr>
                <a:srgbClr val="9FC5E8"/>
              </a:buClr>
              <a:buSzPts val="1500"/>
              <a:buFont typeface="Open Sans"/>
              <a:buChar char="●"/>
            </a:pPr>
            <a:r>
              <a:rPr b="1" lang="en" sz="1500">
                <a:solidFill>
                  <a:srgbClr val="9FC5E8"/>
                </a:solidFill>
              </a:rPr>
              <a:t>develop independently of government and national systems, incorporating quality practice from research and our global community of schools</a:t>
            </a:r>
            <a:endParaRPr b="1" sz="1500">
              <a:solidFill>
                <a:srgbClr val="9FC5E8"/>
              </a:solidFill>
            </a:endParaRPr>
          </a:p>
          <a:p>
            <a:pPr indent="-323850" lvl="0" marL="457200" rtl="0" algn="l">
              <a:spcBef>
                <a:spcPts val="0"/>
              </a:spcBef>
              <a:spcAft>
                <a:spcPts val="0"/>
              </a:spcAft>
              <a:buClr>
                <a:srgbClr val="9FC5E8"/>
              </a:buClr>
              <a:buSzPts val="1500"/>
              <a:buFont typeface="Open Sans"/>
              <a:buChar char="●"/>
            </a:pPr>
            <a:r>
              <a:rPr b="1" lang="en" sz="1500">
                <a:solidFill>
                  <a:srgbClr val="9FC5E8"/>
                </a:solidFill>
              </a:rPr>
              <a:t>encourage students of all ages to consider both local and global contexts</a:t>
            </a:r>
            <a:endParaRPr b="1" sz="1500">
              <a:solidFill>
                <a:srgbClr val="9FC5E8"/>
              </a:solidFill>
            </a:endParaRPr>
          </a:p>
          <a:p>
            <a:pPr indent="-323850" lvl="0" marL="457200" rtl="0" algn="l">
              <a:spcBef>
                <a:spcPts val="0"/>
              </a:spcBef>
              <a:spcAft>
                <a:spcPts val="0"/>
              </a:spcAft>
              <a:buClr>
                <a:srgbClr val="9FC5E8"/>
              </a:buClr>
              <a:buSzPts val="1500"/>
              <a:buFont typeface="Open Sans"/>
              <a:buChar char="●"/>
            </a:pPr>
            <a:r>
              <a:rPr b="1" lang="en" sz="1500">
                <a:solidFill>
                  <a:srgbClr val="9FC5E8"/>
                </a:solidFill>
              </a:rPr>
              <a:t>develop multilingual students.</a:t>
            </a:r>
            <a:endParaRPr b="1" sz="1800">
              <a:solidFill>
                <a:srgbClr val="9FC5E8"/>
              </a:solidFill>
            </a:endParaRPr>
          </a:p>
        </p:txBody>
      </p:sp>
      <p:sp>
        <p:nvSpPr>
          <p:cNvPr id="235" name="Google Shape;235;p29"/>
          <p:cNvSpPr txBox="1"/>
          <p:nvPr>
            <p:ph idx="2" type="body"/>
          </p:nvPr>
        </p:nvSpPr>
        <p:spPr>
          <a:xfrm>
            <a:off x="4832400" y="1266175"/>
            <a:ext cx="3999900" cy="3806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b="1" sz="1500">
              <a:solidFill>
                <a:srgbClr val="333333"/>
              </a:solidFill>
              <a:highlight>
                <a:srgbClr val="FBFAF9"/>
              </a:highlight>
            </a:endParaRPr>
          </a:p>
          <a:p>
            <a:pPr indent="0" lvl="0" marL="914400" rtl="0" algn="l">
              <a:spcBef>
                <a:spcPts val="600"/>
              </a:spcBef>
              <a:spcAft>
                <a:spcPts val="0"/>
              </a:spcAft>
              <a:buNone/>
            </a:pPr>
            <a:r>
              <a:rPr lang="en" sz="1100">
                <a:solidFill>
                  <a:srgbClr val="333333"/>
                </a:solidFill>
                <a:highlight>
                  <a:srgbClr val="FBFAF9"/>
                </a:highlight>
                <a:latin typeface="Arial"/>
                <a:ea typeface="Arial"/>
                <a:cs typeface="Arial"/>
                <a:sym typeface="Arial"/>
              </a:rPr>
              <a:t>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rPr lang="en" sz="1100">
                <a:solidFill>
                  <a:srgbClr val="333333"/>
                </a:solidFill>
                <a:highlight>
                  <a:srgbClr val="FBFAF9"/>
                </a:highlight>
                <a:latin typeface="Arial"/>
                <a:ea typeface="Arial"/>
                <a:cs typeface="Arial"/>
                <a:sym typeface="Arial"/>
              </a:rPr>
              <a:t>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t/>
            </a:r>
            <a:endParaRPr sz="1100">
              <a:solidFill>
                <a:srgbClr val="333333"/>
              </a:solidFill>
              <a:highlight>
                <a:srgbClr val="FBFAF9"/>
              </a:highlight>
              <a:latin typeface="Arial"/>
              <a:ea typeface="Arial"/>
              <a:cs typeface="Arial"/>
              <a:sym typeface="Arial"/>
            </a:endParaRPr>
          </a:p>
          <a:p>
            <a:pPr indent="0" lvl="0" marL="914400" rtl="0" algn="l">
              <a:spcBef>
                <a:spcPts val="600"/>
              </a:spcBef>
              <a:spcAft>
                <a:spcPts val="0"/>
              </a:spcAft>
              <a:buNone/>
            </a:pPr>
            <a:r>
              <a:rPr lang="en" sz="1100">
                <a:solidFill>
                  <a:srgbClr val="333333"/>
                </a:solidFill>
                <a:highlight>
                  <a:srgbClr val="FBFAF9"/>
                </a:highlight>
                <a:latin typeface="Arial"/>
                <a:ea typeface="Arial"/>
                <a:cs typeface="Arial"/>
                <a:sym typeface="Arial"/>
              </a:rPr>
              <a:t>  </a:t>
            </a:r>
            <a:r>
              <a:rPr lang="en" sz="1000" u="sng">
                <a:solidFill>
                  <a:schemeClr val="hlink"/>
                </a:solidFill>
                <a:highlight>
                  <a:srgbClr val="FBFAF9"/>
                </a:highlight>
                <a:latin typeface="Arial"/>
                <a:ea typeface="Arial"/>
                <a:cs typeface="Arial"/>
                <a:sym typeface="Arial"/>
                <a:hlinkClick r:id="rId3"/>
              </a:rPr>
              <a:t>https://ibo.org/benefits/why-the-ib-is-different/</a:t>
            </a:r>
            <a:r>
              <a:rPr lang="en" sz="1000">
                <a:solidFill>
                  <a:srgbClr val="333333"/>
                </a:solidFill>
                <a:highlight>
                  <a:srgbClr val="FBFAF9"/>
                </a:highlight>
                <a:latin typeface="Arial"/>
                <a:ea typeface="Arial"/>
                <a:cs typeface="Arial"/>
                <a:sym typeface="Arial"/>
              </a:rPr>
              <a:t> </a:t>
            </a:r>
            <a:endParaRPr sz="1000">
              <a:solidFill>
                <a:srgbClr val="333333"/>
              </a:solidFill>
              <a:highlight>
                <a:srgbClr val="FBFAF9"/>
              </a:highlight>
              <a:latin typeface="Arial"/>
              <a:ea typeface="Arial"/>
              <a:cs typeface="Arial"/>
              <a:sym typeface="Arial"/>
            </a:endParaRPr>
          </a:p>
          <a:p>
            <a:pPr indent="0" lvl="0" marL="0" rtl="0" algn="l">
              <a:spcBef>
                <a:spcPts val="600"/>
              </a:spcBef>
              <a:spcAft>
                <a:spcPts val="1600"/>
              </a:spcAft>
              <a:buNone/>
            </a:pPr>
            <a:r>
              <a:t/>
            </a:r>
            <a:endParaRPr/>
          </a:p>
        </p:txBody>
      </p:sp>
      <p:pic>
        <p:nvPicPr>
          <p:cNvPr id="236" name="Google Shape;236;p29"/>
          <p:cNvPicPr preferRelativeResize="0"/>
          <p:nvPr/>
        </p:nvPicPr>
        <p:blipFill>
          <a:blip r:embed="rId4">
            <a:alphaModFix amt="52000"/>
          </a:blip>
          <a:stretch>
            <a:fillRect/>
          </a:stretch>
        </p:blipFill>
        <p:spPr>
          <a:xfrm>
            <a:off x="0" y="0"/>
            <a:ext cx="1087700" cy="1055625"/>
          </a:xfrm>
          <a:prstGeom prst="rect">
            <a:avLst/>
          </a:prstGeom>
          <a:noFill/>
          <a:ln>
            <a:noFill/>
          </a:ln>
        </p:spPr>
      </p:pic>
      <p:sp>
        <p:nvSpPr>
          <p:cNvPr id="237" name="Google Shape;237;p29"/>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5">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238" name="Google Shape;238;p29"/>
          <p:cNvPicPr preferRelativeResize="0"/>
          <p:nvPr/>
        </p:nvPicPr>
        <p:blipFill>
          <a:blip r:embed="rId6">
            <a:alphaModFix/>
          </a:blip>
          <a:stretch>
            <a:fillRect/>
          </a:stretch>
        </p:blipFill>
        <p:spPr>
          <a:xfrm>
            <a:off x="4481850" y="1117175"/>
            <a:ext cx="4701000" cy="3877200"/>
          </a:xfrm>
          <a:prstGeom prst="roundRect">
            <a:avLst>
              <a:gd fmla="val 16667" name="adj"/>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1087700" y="445025"/>
            <a:ext cx="8223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Why IB? </a:t>
            </a:r>
            <a:endParaRPr>
              <a:solidFill>
                <a:srgbClr val="9FC5E8"/>
              </a:solidFill>
            </a:endParaRPr>
          </a:p>
        </p:txBody>
      </p:sp>
      <p:sp>
        <p:nvSpPr>
          <p:cNvPr id="244" name="Google Shape;244;p30"/>
          <p:cNvSpPr txBox="1"/>
          <p:nvPr>
            <p:ph idx="1" type="body"/>
          </p:nvPr>
        </p:nvSpPr>
        <p:spPr>
          <a:xfrm>
            <a:off x="311700" y="1152425"/>
            <a:ext cx="3999900" cy="38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9FC5E8"/>
                </a:solidFill>
              </a:rPr>
              <a:t>Throughout all </a:t>
            </a:r>
            <a:r>
              <a:rPr b="1" lang="en" sz="1600" u="sng">
                <a:solidFill>
                  <a:srgbClr val="9FC5E8"/>
                </a:solidFill>
                <a:hlinkClick r:id="rId3">
                  <a:extLst>
                    <a:ext uri="{A12FA001-AC4F-418D-AE19-62706E023703}">
                      <ahyp:hlinkClr val="tx"/>
                    </a:ext>
                  </a:extLst>
                </a:hlinkClick>
              </a:rPr>
              <a:t>IB programmes</a:t>
            </a:r>
            <a:r>
              <a:rPr b="1" lang="en" sz="1600">
                <a:solidFill>
                  <a:srgbClr val="9FC5E8"/>
                </a:solidFill>
              </a:rPr>
              <a:t>, students develop approaches to learning skills and the attributes of the IB </a:t>
            </a:r>
            <a:r>
              <a:rPr b="1" lang="en" sz="1600" u="sng">
                <a:solidFill>
                  <a:srgbClr val="9FC5E8"/>
                </a:solidFill>
                <a:hlinkClick r:id="rId4">
                  <a:extLst>
                    <a:ext uri="{A12FA001-AC4F-418D-AE19-62706E023703}">
                      <ahyp:hlinkClr val="tx"/>
                    </a:ext>
                  </a:extLst>
                </a:hlinkClick>
              </a:rPr>
              <a:t>learner profile</a:t>
            </a:r>
            <a:r>
              <a:rPr b="1" lang="en" sz="1600">
                <a:solidFill>
                  <a:srgbClr val="9FC5E8"/>
                </a:solidFill>
              </a:rPr>
              <a:t>.</a:t>
            </a:r>
            <a:endParaRPr b="1" sz="1600">
              <a:solidFill>
                <a:srgbClr val="9FC5E8"/>
              </a:solidFill>
            </a:endParaRPr>
          </a:p>
          <a:p>
            <a:pPr indent="0" lvl="0" marL="0" rtl="0" algn="l">
              <a:spcBef>
                <a:spcPts val="600"/>
              </a:spcBef>
              <a:spcAft>
                <a:spcPts val="0"/>
              </a:spcAft>
              <a:buNone/>
            </a:pPr>
            <a:r>
              <a:rPr b="1" lang="en" sz="1600">
                <a:solidFill>
                  <a:srgbClr val="9FC5E8"/>
                </a:solidFill>
              </a:rPr>
              <a:t>Students are able to take responsibility for their own learning and understand how knowledge itself is constructed.  </a:t>
            </a:r>
            <a:endParaRPr b="1" sz="1600">
              <a:solidFill>
                <a:srgbClr val="9FC5E8"/>
              </a:solidFill>
            </a:endParaRPr>
          </a:p>
          <a:p>
            <a:pPr indent="0" lvl="0" marL="0" rtl="0" algn="l">
              <a:spcBef>
                <a:spcPts val="600"/>
              </a:spcBef>
              <a:spcAft>
                <a:spcPts val="0"/>
              </a:spcAft>
              <a:buNone/>
            </a:pPr>
            <a:r>
              <a:rPr b="1" lang="en" sz="1600">
                <a:solidFill>
                  <a:srgbClr val="9FC5E8"/>
                </a:solidFill>
              </a:rPr>
              <a:t>IB programmes also encourage students to be active in their communities and to take their learning beyond academic study.</a:t>
            </a:r>
            <a:endParaRPr b="1" sz="1600">
              <a:solidFill>
                <a:srgbClr val="9FC5E8"/>
              </a:solidFill>
            </a:endParaRPr>
          </a:p>
          <a:p>
            <a:pPr indent="0" lvl="0" marL="0" rtl="0" algn="l">
              <a:spcBef>
                <a:spcPts val="600"/>
              </a:spcBef>
              <a:spcAft>
                <a:spcPts val="0"/>
              </a:spcAft>
              <a:buNone/>
            </a:pPr>
            <a:r>
              <a:t/>
            </a:r>
            <a:endParaRPr b="1" sz="1500">
              <a:solidFill>
                <a:srgbClr val="9FC5E8"/>
              </a:solidFill>
            </a:endParaRPr>
          </a:p>
          <a:p>
            <a:pPr indent="0" lvl="0" marL="914400" rtl="0" algn="l">
              <a:spcBef>
                <a:spcPts val="600"/>
              </a:spcBef>
              <a:spcAft>
                <a:spcPts val="0"/>
              </a:spcAft>
              <a:buNone/>
            </a:pPr>
            <a:r>
              <a:rPr lang="en" sz="1100">
                <a:solidFill>
                  <a:srgbClr val="9FC5E8"/>
                </a:solidFill>
                <a:latin typeface="Arial"/>
                <a:ea typeface="Arial"/>
                <a:cs typeface="Arial"/>
                <a:sym typeface="Arial"/>
              </a:rPr>
              <a:t>   </a:t>
            </a:r>
            <a:r>
              <a:rPr lang="en" sz="1000" u="sng">
                <a:solidFill>
                  <a:srgbClr val="9FC5E8"/>
                </a:solidFill>
                <a:latin typeface="Arial"/>
                <a:ea typeface="Arial"/>
                <a:cs typeface="Arial"/>
                <a:sym typeface="Arial"/>
                <a:hlinkClick r:id="rId5">
                  <a:extLst>
                    <a:ext uri="{A12FA001-AC4F-418D-AE19-62706E023703}">
                      <ahyp:hlinkClr val="tx"/>
                    </a:ext>
                  </a:extLst>
                </a:hlinkClick>
              </a:rPr>
              <a:t>https://ibo.org/benefits/why-the-ib-is-different/</a:t>
            </a:r>
            <a:r>
              <a:rPr lang="en" sz="1000">
                <a:solidFill>
                  <a:srgbClr val="9FC5E8"/>
                </a:solidFill>
                <a:latin typeface="Arial"/>
                <a:ea typeface="Arial"/>
                <a:cs typeface="Arial"/>
                <a:sym typeface="Arial"/>
              </a:rPr>
              <a:t> </a:t>
            </a:r>
            <a:endParaRPr sz="1000">
              <a:solidFill>
                <a:srgbClr val="9FC5E8"/>
              </a:solidFill>
              <a:latin typeface="Arial"/>
              <a:ea typeface="Arial"/>
              <a:cs typeface="Arial"/>
              <a:sym typeface="Arial"/>
            </a:endParaRPr>
          </a:p>
          <a:p>
            <a:pPr indent="0" lvl="0" marL="0" rtl="0" algn="l">
              <a:spcBef>
                <a:spcPts val="600"/>
              </a:spcBef>
              <a:spcAft>
                <a:spcPts val="600"/>
              </a:spcAft>
              <a:buNone/>
            </a:pPr>
            <a:r>
              <a:t/>
            </a:r>
            <a:endParaRPr b="1" sz="1500">
              <a:solidFill>
                <a:srgbClr val="333333"/>
              </a:solidFill>
              <a:highlight>
                <a:srgbClr val="FBFAF9"/>
              </a:highlight>
            </a:endParaRPr>
          </a:p>
        </p:txBody>
      </p:sp>
      <p:sp>
        <p:nvSpPr>
          <p:cNvPr id="245" name="Google Shape;245;p30"/>
          <p:cNvSpPr txBox="1"/>
          <p:nvPr>
            <p:ph idx="2" type="body"/>
          </p:nvPr>
        </p:nvSpPr>
        <p:spPr>
          <a:xfrm>
            <a:off x="4832400" y="1266175"/>
            <a:ext cx="3999900" cy="3806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sz="1000">
              <a:solidFill>
                <a:srgbClr val="333333"/>
              </a:solidFill>
              <a:highlight>
                <a:srgbClr val="FBFAF9"/>
              </a:highlight>
              <a:latin typeface="Arial"/>
              <a:ea typeface="Arial"/>
              <a:cs typeface="Arial"/>
              <a:sym typeface="Arial"/>
            </a:endParaRPr>
          </a:p>
          <a:p>
            <a:pPr indent="0" lvl="0" marL="0" rtl="0" algn="l">
              <a:spcBef>
                <a:spcPts val="600"/>
              </a:spcBef>
              <a:spcAft>
                <a:spcPts val="1600"/>
              </a:spcAft>
              <a:buNone/>
            </a:pPr>
            <a:r>
              <a:t/>
            </a:r>
            <a:endParaRPr/>
          </a:p>
        </p:txBody>
      </p:sp>
      <p:pic>
        <p:nvPicPr>
          <p:cNvPr id="246" name="Google Shape;246;p30"/>
          <p:cNvPicPr preferRelativeResize="0"/>
          <p:nvPr/>
        </p:nvPicPr>
        <p:blipFill>
          <a:blip r:embed="rId6">
            <a:alphaModFix amt="52000"/>
          </a:blip>
          <a:stretch>
            <a:fillRect/>
          </a:stretch>
        </p:blipFill>
        <p:spPr>
          <a:xfrm>
            <a:off x="0" y="0"/>
            <a:ext cx="1087700" cy="1055625"/>
          </a:xfrm>
          <a:prstGeom prst="rect">
            <a:avLst/>
          </a:prstGeom>
          <a:noFill/>
          <a:ln>
            <a:noFill/>
          </a:ln>
        </p:spPr>
      </p:pic>
      <p:sp>
        <p:nvSpPr>
          <p:cNvPr id="247" name="Google Shape;247;p30"/>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7">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248" name="Google Shape;248;p30"/>
          <p:cNvPicPr preferRelativeResize="0"/>
          <p:nvPr/>
        </p:nvPicPr>
        <p:blipFill>
          <a:blip r:embed="rId8">
            <a:alphaModFix/>
          </a:blip>
          <a:stretch>
            <a:fillRect/>
          </a:stretch>
        </p:blipFill>
        <p:spPr>
          <a:xfrm>
            <a:off x="4311600" y="1152425"/>
            <a:ext cx="4832400" cy="35568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ph type="title"/>
          </p:nvPr>
        </p:nvSpPr>
        <p:spPr>
          <a:xfrm>
            <a:off x="311700" y="445025"/>
            <a:ext cx="8520600" cy="12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Our Teacher and Staff Voices</a:t>
            </a:r>
            <a:endParaRPr sz="3000">
              <a:solidFill>
                <a:srgbClr val="9FC5E8"/>
              </a:solidFill>
            </a:endParaRPr>
          </a:p>
          <a:p>
            <a:pPr indent="0" lvl="0" marL="0" rtl="0" algn="l">
              <a:lnSpc>
                <a:spcPct val="115000"/>
              </a:lnSpc>
              <a:spcBef>
                <a:spcPts val="0"/>
              </a:spcBef>
              <a:spcAft>
                <a:spcPts val="1600"/>
              </a:spcAft>
              <a:buNone/>
            </a:pPr>
            <a:r>
              <a:rPr b="0" lang="en" sz="1800">
                <a:solidFill>
                  <a:srgbClr val="9FC5E8"/>
                </a:solidFill>
                <a:latin typeface="Open Sans"/>
                <a:ea typeface="Open Sans"/>
                <a:cs typeface="Open Sans"/>
                <a:sym typeface="Open Sans"/>
              </a:rPr>
              <a:t>Vanessa Barnes- Dean of Students</a:t>
            </a:r>
            <a:endParaRPr sz="3900"/>
          </a:p>
        </p:txBody>
      </p:sp>
      <p:sp>
        <p:nvSpPr>
          <p:cNvPr id="254" name="Google Shape;254;p31"/>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rgbClr val="9FC5E8"/>
              </a:solidFill>
            </a:endParaRPr>
          </a:p>
          <a:p>
            <a:pPr indent="0" lvl="0" marL="0" rtl="0" algn="l">
              <a:spcBef>
                <a:spcPts val="1600"/>
              </a:spcBef>
              <a:spcAft>
                <a:spcPts val="1600"/>
              </a:spcAft>
              <a:buNone/>
            </a:pPr>
            <a:r>
              <a:t/>
            </a:r>
            <a:endParaRPr sz="1500">
              <a:solidFill>
                <a:srgbClr val="9FC5E8"/>
              </a:solidFill>
            </a:endParaRPr>
          </a:p>
        </p:txBody>
      </p:sp>
      <p:sp>
        <p:nvSpPr>
          <p:cNvPr id="255" name="Google Shape;255;p31"/>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6" name="Google Shape;256;p31" title="MVI_0730.MP4">
            <a:hlinkClick r:id="rId3"/>
          </p:cNvPr>
          <p:cNvPicPr preferRelativeResize="0"/>
          <p:nvPr/>
        </p:nvPicPr>
        <p:blipFill>
          <a:blip r:embed="rId4">
            <a:alphaModFix/>
          </a:blip>
          <a:stretch>
            <a:fillRect/>
          </a:stretch>
        </p:blipFill>
        <p:spPr>
          <a:xfrm>
            <a:off x="4832400" y="1657113"/>
            <a:ext cx="3836477" cy="2520817"/>
          </a:xfrm>
          <a:prstGeom prst="rect">
            <a:avLst/>
          </a:prstGeom>
          <a:noFill/>
          <a:ln>
            <a:noFill/>
          </a:ln>
        </p:spPr>
      </p:pic>
      <p:pic>
        <p:nvPicPr>
          <p:cNvPr id="257" name="Google Shape;257;p31" title="MVI_0723.MP4">
            <a:hlinkClick r:id="rId5"/>
          </p:cNvPr>
          <p:cNvPicPr preferRelativeResize="0"/>
          <p:nvPr/>
        </p:nvPicPr>
        <p:blipFill>
          <a:blip r:embed="rId6">
            <a:alphaModFix/>
          </a:blip>
          <a:stretch>
            <a:fillRect/>
          </a:stretch>
        </p:blipFill>
        <p:spPr>
          <a:xfrm>
            <a:off x="0" y="1694400"/>
            <a:ext cx="4106285" cy="2445501"/>
          </a:xfrm>
          <a:prstGeom prst="rect">
            <a:avLst/>
          </a:prstGeom>
          <a:noFill/>
          <a:ln>
            <a:noFill/>
          </a:ln>
        </p:spPr>
      </p:pic>
      <p:sp>
        <p:nvSpPr>
          <p:cNvPr id="258" name="Google Shape;258;p31"/>
          <p:cNvSpPr txBox="1"/>
          <p:nvPr/>
        </p:nvSpPr>
        <p:spPr>
          <a:xfrm>
            <a:off x="7194775" y="0"/>
            <a:ext cx="18519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1"/>
                </a:solidFill>
                <a:hlinkClick action="ppaction://hlinksldjump" r:id="rId7">
                  <a:extLst>
                    <a:ext uri="{A12FA001-AC4F-418D-AE19-62706E023703}">
                      <ahyp:hlinkClr val="tx"/>
                    </a:ext>
                  </a:extLst>
                </a:hlinkClick>
              </a:rPr>
              <a:t>HOMEBASE</a:t>
            </a:r>
            <a:r>
              <a:rPr lang="en" sz="2200">
                <a:solidFill>
                  <a:schemeClr val="accent1"/>
                </a:solidFill>
              </a:rPr>
              <a:t> </a:t>
            </a:r>
            <a:endParaRPr sz="220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4"/>
          <p:cNvSpPr/>
          <p:nvPr/>
        </p:nvSpPr>
        <p:spPr>
          <a:xfrm>
            <a:off x="473650" y="2670300"/>
            <a:ext cx="8414700" cy="2057400"/>
          </a:xfrm>
          <a:prstGeom prst="roundRect">
            <a:avLst>
              <a:gd fmla="val 16667" name="adj"/>
            </a:avLst>
          </a:prstGeom>
          <a:solidFill>
            <a:srgbClr val="073763">
              <a:alpha val="4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type="title"/>
          </p:nvPr>
        </p:nvSpPr>
        <p:spPr>
          <a:xfrm>
            <a:off x="663675" y="445025"/>
            <a:ext cx="81687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51C75"/>
                </a:solidFill>
              </a:rPr>
              <a:t>Our Story</a:t>
            </a:r>
            <a:endParaRPr>
              <a:solidFill>
                <a:srgbClr val="351C75"/>
              </a:solidFill>
            </a:endParaRPr>
          </a:p>
        </p:txBody>
      </p:sp>
      <p:sp>
        <p:nvSpPr>
          <p:cNvPr id="79" name="Google Shape;79;p14"/>
          <p:cNvSpPr txBox="1"/>
          <p:nvPr>
            <p:ph idx="1" type="body"/>
          </p:nvPr>
        </p:nvSpPr>
        <p:spPr>
          <a:xfrm>
            <a:off x="311700" y="1055625"/>
            <a:ext cx="8520600" cy="390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FFFFFF"/>
                </a:solidFill>
              </a:rPr>
              <a:t>Millbrook High School was established in 1923 and moved to its current location in 1967. </a:t>
            </a:r>
            <a:endParaRPr sz="2300">
              <a:solidFill>
                <a:srgbClr val="FFFFFF"/>
              </a:solidFill>
            </a:endParaRPr>
          </a:p>
          <a:p>
            <a:pPr indent="0" lvl="0" marL="0" rtl="0" algn="l">
              <a:spcBef>
                <a:spcPts val="1600"/>
              </a:spcBef>
              <a:spcAft>
                <a:spcPts val="0"/>
              </a:spcAft>
              <a:buNone/>
            </a:pPr>
            <a:r>
              <a:t/>
            </a:r>
            <a:endParaRPr sz="2300">
              <a:solidFill>
                <a:srgbClr val="FFFFFF"/>
              </a:solidFill>
            </a:endParaRPr>
          </a:p>
          <a:p>
            <a:pPr indent="0" lvl="0" marL="0" rtl="0" algn="ctr">
              <a:spcBef>
                <a:spcPts val="1600"/>
              </a:spcBef>
              <a:spcAft>
                <a:spcPts val="1600"/>
              </a:spcAft>
              <a:buNone/>
            </a:pPr>
            <a:r>
              <a:rPr lang="en" sz="2200">
                <a:solidFill>
                  <a:srgbClr val="CFE2F3"/>
                </a:solidFill>
                <a:latin typeface="Merriweather"/>
                <a:ea typeface="Merriweather"/>
                <a:cs typeface="Merriweather"/>
                <a:sym typeface="Merriweather"/>
              </a:rPr>
              <a:t>Since that time, we have added two new buildings to our campus, </a:t>
            </a:r>
            <a:r>
              <a:rPr lang="en" sz="2200">
                <a:solidFill>
                  <a:srgbClr val="CFE2F3"/>
                </a:solidFill>
                <a:latin typeface="Merriweather"/>
                <a:ea typeface="Merriweather"/>
                <a:cs typeface="Merriweather"/>
                <a:sym typeface="Merriweather"/>
              </a:rPr>
              <a:t>launched</a:t>
            </a:r>
            <a:r>
              <a:rPr lang="en" sz="2200">
                <a:solidFill>
                  <a:srgbClr val="CFE2F3"/>
                </a:solidFill>
                <a:latin typeface="Merriweather"/>
                <a:ea typeface="Merriweather"/>
                <a:cs typeface="Merriweather"/>
                <a:sym typeface="Merriweather"/>
              </a:rPr>
              <a:t> a JROTC program, attained International Baccalaureate authorization and joined the Global Schools Network.  MHS offers a traditional high school experience mixed with IB concepts.  Explore with us!</a:t>
            </a:r>
            <a:endParaRPr sz="2200">
              <a:solidFill>
                <a:srgbClr val="CFE2F3"/>
              </a:solidFill>
              <a:latin typeface="Merriweather"/>
              <a:ea typeface="Merriweather"/>
              <a:cs typeface="Merriweather"/>
              <a:sym typeface="Merriweather"/>
            </a:endParaRPr>
          </a:p>
        </p:txBody>
      </p:sp>
      <p:pic>
        <p:nvPicPr>
          <p:cNvPr id="80" name="Google Shape;80;p14"/>
          <p:cNvPicPr preferRelativeResize="0"/>
          <p:nvPr/>
        </p:nvPicPr>
        <p:blipFill>
          <a:blip r:embed="rId4">
            <a:alphaModFix amt="52000"/>
          </a:blip>
          <a:stretch>
            <a:fillRect/>
          </a:stretch>
        </p:blipFill>
        <p:spPr>
          <a:xfrm>
            <a:off x="0" y="0"/>
            <a:ext cx="1087700" cy="1055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Our Teacher and Staff Voices</a:t>
            </a:r>
            <a:endParaRPr>
              <a:solidFill>
                <a:srgbClr val="9FC5E8"/>
              </a:solidFill>
            </a:endParaRPr>
          </a:p>
        </p:txBody>
      </p:sp>
      <p:sp>
        <p:nvSpPr>
          <p:cNvPr id="264" name="Google Shape;264;p32"/>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9FC5E8"/>
                </a:solidFill>
              </a:rPr>
              <a:t>Jamie Delp Perspectives- English 10</a:t>
            </a:r>
            <a:endParaRPr>
              <a:solidFill>
                <a:srgbClr val="9FC5E8"/>
              </a:solidFill>
            </a:endParaRPr>
          </a:p>
        </p:txBody>
      </p:sp>
      <p:sp>
        <p:nvSpPr>
          <p:cNvPr id="265" name="Google Shape;265;p32"/>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9FC5E8"/>
                </a:solidFill>
              </a:rPr>
              <a:t>Laura Kost Teaching- English 9</a:t>
            </a:r>
            <a:endParaRPr>
              <a:solidFill>
                <a:srgbClr val="9FC5E8"/>
              </a:solidFill>
            </a:endParaRPr>
          </a:p>
        </p:txBody>
      </p:sp>
      <p:pic>
        <p:nvPicPr>
          <p:cNvPr id="266" name="Google Shape;266;p32" title="DelpEng10perspective.mp4">
            <a:hlinkClick r:id="rId3"/>
          </p:cNvPr>
          <p:cNvPicPr preferRelativeResize="0"/>
          <p:nvPr/>
        </p:nvPicPr>
        <p:blipFill>
          <a:blip r:embed="rId4">
            <a:alphaModFix/>
          </a:blip>
          <a:stretch>
            <a:fillRect/>
          </a:stretch>
        </p:blipFill>
        <p:spPr>
          <a:xfrm>
            <a:off x="138200" y="1738300"/>
            <a:ext cx="4233650" cy="3175225"/>
          </a:xfrm>
          <a:prstGeom prst="rect">
            <a:avLst/>
          </a:prstGeom>
          <a:noFill/>
          <a:ln>
            <a:noFill/>
          </a:ln>
        </p:spPr>
      </p:pic>
      <p:pic>
        <p:nvPicPr>
          <p:cNvPr id="267" name="Google Shape;267;p32" title="IMG_7131.MOV">
            <a:hlinkClick r:id="rId5"/>
          </p:cNvPr>
          <p:cNvPicPr preferRelativeResize="0"/>
          <p:nvPr/>
        </p:nvPicPr>
        <p:blipFill>
          <a:blip r:embed="rId6">
            <a:alphaModFix/>
          </a:blip>
          <a:stretch>
            <a:fillRect/>
          </a:stretch>
        </p:blipFill>
        <p:spPr>
          <a:xfrm>
            <a:off x="4552650" y="1738300"/>
            <a:ext cx="4559400" cy="3175224"/>
          </a:xfrm>
          <a:prstGeom prst="rect">
            <a:avLst/>
          </a:prstGeom>
          <a:noFill/>
          <a:ln>
            <a:noFill/>
          </a:ln>
        </p:spPr>
      </p:pic>
      <p:sp>
        <p:nvSpPr>
          <p:cNvPr id="268" name="Google Shape;268;p32"/>
          <p:cNvSpPr txBox="1"/>
          <p:nvPr/>
        </p:nvSpPr>
        <p:spPr>
          <a:xfrm>
            <a:off x="7332550" y="0"/>
            <a:ext cx="1779600" cy="5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1"/>
                </a:solidFill>
                <a:hlinkClick action="ppaction://hlinksldjump" r:id="rId7">
                  <a:extLst>
                    <a:ext uri="{A12FA001-AC4F-418D-AE19-62706E023703}">
                      <ahyp:hlinkClr val="tx"/>
                    </a:ext>
                  </a:extLst>
                </a:hlinkClick>
              </a:rPr>
              <a:t>HOMEBASE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3"/>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9FC5E8"/>
                </a:solidFill>
              </a:rPr>
              <a:t>Mark Harmon- DP Science</a:t>
            </a:r>
            <a:endParaRPr>
              <a:solidFill>
                <a:srgbClr val="9FC5E8"/>
              </a:solidFill>
            </a:endParaRPr>
          </a:p>
        </p:txBody>
      </p:sp>
      <p:sp>
        <p:nvSpPr>
          <p:cNvPr id="275" name="Google Shape;275;p33"/>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9FC5E8"/>
                </a:solidFill>
              </a:rPr>
              <a:t>Josh Davis- DP Art</a:t>
            </a:r>
            <a:endParaRPr>
              <a:solidFill>
                <a:srgbClr val="9FC5E8"/>
              </a:solidFill>
            </a:endParaRPr>
          </a:p>
        </p:txBody>
      </p:sp>
      <p:pic>
        <p:nvPicPr>
          <p:cNvPr id="276" name="Google Shape;276;p33" title="MVI_0720.MP4">
            <a:hlinkClick r:id="rId3"/>
          </p:cNvPr>
          <p:cNvPicPr preferRelativeResize="0"/>
          <p:nvPr/>
        </p:nvPicPr>
        <p:blipFill>
          <a:blip r:embed="rId4">
            <a:alphaModFix/>
          </a:blip>
          <a:stretch>
            <a:fillRect/>
          </a:stretch>
        </p:blipFill>
        <p:spPr>
          <a:xfrm>
            <a:off x="4572000" y="1834961"/>
            <a:ext cx="4260298" cy="2396415"/>
          </a:xfrm>
          <a:prstGeom prst="rect">
            <a:avLst/>
          </a:prstGeom>
          <a:noFill/>
          <a:ln>
            <a:noFill/>
          </a:ln>
        </p:spPr>
      </p:pic>
      <p:pic>
        <p:nvPicPr>
          <p:cNvPr id="277" name="Google Shape;277;p33" title="MVI_0715.MP4">
            <a:hlinkClick r:id="rId5"/>
          </p:cNvPr>
          <p:cNvPicPr preferRelativeResize="0"/>
          <p:nvPr/>
        </p:nvPicPr>
        <p:blipFill>
          <a:blip r:embed="rId6">
            <a:alphaModFix/>
          </a:blip>
          <a:stretch>
            <a:fillRect/>
          </a:stretch>
        </p:blipFill>
        <p:spPr>
          <a:xfrm>
            <a:off x="58625" y="1834950"/>
            <a:ext cx="4260307" cy="2396426"/>
          </a:xfrm>
          <a:prstGeom prst="rect">
            <a:avLst/>
          </a:prstGeom>
          <a:noFill/>
          <a:ln>
            <a:noFill/>
          </a:ln>
        </p:spPr>
      </p:pic>
      <p:sp>
        <p:nvSpPr>
          <p:cNvPr id="278" name="Google Shape;278;p33"/>
          <p:cNvSpPr txBox="1"/>
          <p:nvPr/>
        </p:nvSpPr>
        <p:spPr>
          <a:xfrm>
            <a:off x="7286625" y="0"/>
            <a:ext cx="18573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1"/>
                </a:solidFill>
                <a:hlinkClick action="ppaction://hlinksldjump" r:id="rId7">
                  <a:extLst>
                    <a:ext uri="{A12FA001-AC4F-418D-AE19-62706E023703}">
                      <ahyp:hlinkClr val="tx"/>
                    </a:ext>
                  </a:extLst>
                </a:hlinkClick>
              </a:rPr>
              <a:t>HOMEBASE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4"/>
          <p:cNvSpPr txBox="1"/>
          <p:nvPr>
            <p:ph type="title"/>
          </p:nvPr>
        </p:nvSpPr>
        <p:spPr>
          <a:xfrm>
            <a:off x="1177950" y="437625"/>
            <a:ext cx="81501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FINE </a:t>
            </a:r>
            <a:r>
              <a:rPr lang="en">
                <a:solidFill>
                  <a:srgbClr val="9FC5E8"/>
                </a:solidFill>
              </a:rPr>
              <a:t>ARTS AT MILLBROOK</a:t>
            </a:r>
            <a:endParaRPr>
              <a:solidFill>
                <a:srgbClr val="9FC5E8"/>
              </a:solidFill>
            </a:endParaRPr>
          </a:p>
        </p:txBody>
      </p:sp>
      <p:pic>
        <p:nvPicPr>
          <p:cNvPr id="284" name="Google Shape;284;p34"/>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285" name="Google Shape;285;p34"/>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286" name="Google Shape;286;p34"/>
          <p:cNvPicPr preferRelativeResize="0"/>
          <p:nvPr/>
        </p:nvPicPr>
        <p:blipFill>
          <a:blip r:embed="rId5">
            <a:alphaModFix/>
          </a:blip>
          <a:stretch>
            <a:fillRect/>
          </a:stretch>
        </p:blipFill>
        <p:spPr>
          <a:xfrm>
            <a:off x="6472649" y="875200"/>
            <a:ext cx="2546100" cy="2107200"/>
          </a:xfrm>
          <a:prstGeom prst="roundRect">
            <a:avLst>
              <a:gd fmla="val 16667" name="adj"/>
            </a:avLst>
          </a:prstGeom>
          <a:noFill/>
          <a:ln cap="flat" cmpd="sng" w="9525">
            <a:solidFill>
              <a:srgbClr val="FFFFFF"/>
            </a:solidFill>
            <a:prstDash val="solid"/>
            <a:round/>
            <a:headEnd len="sm" w="sm" type="none"/>
            <a:tailEnd len="sm" w="sm" type="none"/>
          </a:ln>
        </p:spPr>
      </p:pic>
      <p:pic>
        <p:nvPicPr>
          <p:cNvPr id="287" name="Google Shape;287;p34"/>
          <p:cNvPicPr preferRelativeResize="0"/>
          <p:nvPr/>
        </p:nvPicPr>
        <p:blipFill>
          <a:blip r:embed="rId6">
            <a:alphaModFix/>
          </a:blip>
          <a:stretch>
            <a:fillRect/>
          </a:stretch>
        </p:blipFill>
        <p:spPr>
          <a:xfrm>
            <a:off x="186323" y="1145025"/>
            <a:ext cx="2344800" cy="2073900"/>
          </a:xfrm>
          <a:prstGeom prst="roundRect">
            <a:avLst>
              <a:gd fmla="val 16667" name="adj"/>
            </a:avLst>
          </a:prstGeom>
          <a:noFill/>
          <a:ln cap="flat" cmpd="sng" w="9525">
            <a:solidFill>
              <a:srgbClr val="FFFFFF"/>
            </a:solidFill>
            <a:prstDash val="solid"/>
            <a:round/>
            <a:headEnd len="sm" w="sm" type="none"/>
            <a:tailEnd len="sm" w="sm" type="none"/>
          </a:ln>
        </p:spPr>
      </p:pic>
      <p:pic>
        <p:nvPicPr>
          <p:cNvPr id="288" name="Google Shape;288;p34"/>
          <p:cNvPicPr preferRelativeResize="0"/>
          <p:nvPr/>
        </p:nvPicPr>
        <p:blipFill>
          <a:blip r:embed="rId7">
            <a:alphaModFix/>
          </a:blip>
          <a:stretch>
            <a:fillRect/>
          </a:stretch>
        </p:blipFill>
        <p:spPr>
          <a:xfrm>
            <a:off x="1887899" y="2562713"/>
            <a:ext cx="2684100" cy="2397600"/>
          </a:xfrm>
          <a:prstGeom prst="roundRect">
            <a:avLst>
              <a:gd fmla="val 16667" name="adj"/>
            </a:avLst>
          </a:prstGeom>
          <a:noFill/>
          <a:ln cap="flat" cmpd="sng" w="9525">
            <a:solidFill>
              <a:srgbClr val="FFFFFF"/>
            </a:solidFill>
            <a:prstDash val="solid"/>
            <a:round/>
            <a:headEnd len="sm" w="sm" type="none"/>
            <a:tailEnd len="sm" w="sm" type="none"/>
          </a:ln>
        </p:spPr>
      </p:pic>
      <p:pic>
        <p:nvPicPr>
          <p:cNvPr id="289" name="Google Shape;289;p34"/>
          <p:cNvPicPr preferRelativeResize="0"/>
          <p:nvPr/>
        </p:nvPicPr>
        <p:blipFill>
          <a:blip r:embed="rId8">
            <a:alphaModFix/>
          </a:blip>
          <a:stretch>
            <a:fillRect/>
          </a:stretch>
        </p:blipFill>
        <p:spPr>
          <a:xfrm>
            <a:off x="4825400" y="2562725"/>
            <a:ext cx="3271500" cy="2478300"/>
          </a:xfrm>
          <a:prstGeom prst="roundRect">
            <a:avLst>
              <a:gd fmla="val 16667" name="adj"/>
            </a:avLst>
          </a:prstGeom>
          <a:noFill/>
          <a:ln cap="flat" cmpd="sng" w="9525">
            <a:solidFill>
              <a:srgbClr val="FFFFFF"/>
            </a:solidFill>
            <a:prstDash val="solid"/>
            <a:round/>
            <a:headEnd len="sm" w="sm" type="none"/>
            <a:tailEnd len="sm" w="sm" type="none"/>
          </a:ln>
        </p:spPr>
      </p:pic>
      <p:sp>
        <p:nvSpPr>
          <p:cNvPr id="290" name="Google Shape;290;p34"/>
          <p:cNvSpPr txBox="1"/>
          <p:nvPr/>
        </p:nvSpPr>
        <p:spPr>
          <a:xfrm>
            <a:off x="2730875" y="1206325"/>
            <a:ext cx="3611700" cy="12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9FC5E8"/>
                </a:solidFill>
                <a:latin typeface="Merriweather"/>
                <a:ea typeface="Merriweather"/>
                <a:cs typeface="Merriweather"/>
                <a:sym typeface="Merriweather"/>
              </a:rPr>
              <a:t>Hear Mr. Davis talk about our art programs here at Millbrook High School in </a:t>
            </a:r>
            <a:r>
              <a:rPr b="1" lang="en" sz="1700" u="sng">
                <a:solidFill>
                  <a:schemeClr val="hlink"/>
                </a:solidFill>
                <a:latin typeface="Merriweather"/>
                <a:ea typeface="Merriweather"/>
                <a:cs typeface="Merriweather"/>
                <a:sym typeface="Merriweather"/>
                <a:hlinkClick r:id="rId9"/>
              </a:rPr>
              <a:t>this video</a:t>
            </a:r>
            <a:r>
              <a:rPr b="1" lang="en" sz="1700">
                <a:solidFill>
                  <a:srgbClr val="9FC5E8"/>
                </a:solidFill>
                <a:latin typeface="Merriweather"/>
                <a:ea typeface="Merriweather"/>
                <a:cs typeface="Merriweather"/>
                <a:sym typeface="Merriweather"/>
              </a:rPr>
              <a:t>!</a:t>
            </a:r>
            <a:endParaRPr b="1" sz="1700">
              <a:solidFill>
                <a:srgbClr val="9FC5E8"/>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5"/>
          <p:cNvSpPr txBox="1"/>
          <p:nvPr>
            <p:ph type="title"/>
          </p:nvPr>
        </p:nvSpPr>
        <p:spPr>
          <a:xfrm>
            <a:off x="1039825" y="445025"/>
            <a:ext cx="8019300" cy="707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4100">
                <a:solidFill>
                  <a:srgbClr val="9FC5E8"/>
                </a:solidFill>
              </a:rPr>
              <a:t>Performing Arts at Millbrook</a:t>
            </a:r>
            <a:endParaRPr sz="4100">
              <a:solidFill>
                <a:srgbClr val="9FC5E8"/>
              </a:solidFill>
            </a:endParaRPr>
          </a:p>
        </p:txBody>
      </p:sp>
      <p:pic>
        <p:nvPicPr>
          <p:cNvPr id="296" name="Google Shape;296;p35"/>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297" name="Google Shape;297;p35"/>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298" name="Google Shape;298;p35"/>
          <p:cNvSpPr txBox="1"/>
          <p:nvPr>
            <p:ph idx="1" type="body"/>
          </p:nvPr>
        </p:nvSpPr>
        <p:spPr>
          <a:xfrm>
            <a:off x="3829825" y="1152425"/>
            <a:ext cx="2892000" cy="646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200">
                <a:solidFill>
                  <a:srgbClr val="9FC5E8"/>
                </a:solidFill>
              </a:rPr>
              <a:t>Please click on a program photo below to hear more about it!</a:t>
            </a:r>
            <a:endParaRPr b="1" sz="1200">
              <a:solidFill>
                <a:srgbClr val="9FC5E8"/>
              </a:solidFill>
            </a:endParaRPr>
          </a:p>
        </p:txBody>
      </p:sp>
      <p:pic>
        <p:nvPicPr>
          <p:cNvPr id="299" name="Google Shape;299;p35" title="Dance Recruitment Video.mp4">
            <a:hlinkClick r:id="rId5"/>
          </p:cNvPr>
          <p:cNvPicPr preferRelativeResize="0"/>
          <p:nvPr/>
        </p:nvPicPr>
        <p:blipFill>
          <a:blip r:embed="rId6">
            <a:alphaModFix/>
          </a:blip>
          <a:stretch>
            <a:fillRect/>
          </a:stretch>
        </p:blipFill>
        <p:spPr>
          <a:xfrm>
            <a:off x="63304" y="1864975"/>
            <a:ext cx="2634648" cy="1482000"/>
          </a:xfrm>
          <a:prstGeom prst="rect">
            <a:avLst/>
          </a:prstGeom>
          <a:noFill/>
          <a:ln>
            <a:noFill/>
          </a:ln>
        </p:spPr>
      </p:pic>
      <p:pic>
        <p:nvPicPr>
          <p:cNvPr id="300" name="Google Shape;300;p35" title="MHS Band Recruitment Video">
            <a:hlinkClick r:id="rId7"/>
          </p:cNvPr>
          <p:cNvPicPr preferRelativeResize="0"/>
          <p:nvPr/>
        </p:nvPicPr>
        <p:blipFill>
          <a:blip r:embed="rId8">
            <a:alphaModFix/>
          </a:blip>
          <a:stretch>
            <a:fillRect/>
          </a:stretch>
        </p:blipFill>
        <p:spPr>
          <a:xfrm>
            <a:off x="840750" y="3379850"/>
            <a:ext cx="2600174" cy="1575250"/>
          </a:xfrm>
          <a:prstGeom prst="rect">
            <a:avLst/>
          </a:prstGeom>
          <a:noFill/>
          <a:ln>
            <a:noFill/>
          </a:ln>
        </p:spPr>
      </p:pic>
      <p:sp>
        <p:nvSpPr>
          <p:cNvPr id="301" name="Google Shape;301;p35"/>
          <p:cNvSpPr txBox="1"/>
          <p:nvPr/>
        </p:nvSpPr>
        <p:spPr>
          <a:xfrm>
            <a:off x="2697950" y="1834525"/>
            <a:ext cx="313500" cy="15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9FC5E8"/>
                </a:solidFill>
                <a:latin typeface="Open Sans"/>
                <a:ea typeface="Open Sans"/>
                <a:cs typeface="Open Sans"/>
                <a:sym typeface="Open Sans"/>
              </a:rPr>
              <a:t>DANCE</a:t>
            </a:r>
            <a:endParaRPr b="1" sz="1700">
              <a:solidFill>
                <a:srgbClr val="9FC5E8"/>
              </a:solidFill>
              <a:latin typeface="Open Sans"/>
              <a:ea typeface="Open Sans"/>
              <a:cs typeface="Open Sans"/>
              <a:sym typeface="Open Sans"/>
            </a:endParaRPr>
          </a:p>
        </p:txBody>
      </p:sp>
      <p:sp>
        <p:nvSpPr>
          <p:cNvPr id="302" name="Google Shape;302;p35"/>
          <p:cNvSpPr txBox="1"/>
          <p:nvPr/>
        </p:nvSpPr>
        <p:spPr>
          <a:xfrm>
            <a:off x="3491125" y="3629700"/>
            <a:ext cx="338700" cy="13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9FC5E8"/>
                </a:solidFill>
                <a:latin typeface="Open Sans"/>
                <a:ea typeface="Open Sans"/>
                <a:cs typeface="Open Sans"/>
                <a:sym typeface="Open Sans"/>
              </a:rPr>
              <a:t>BAND</a:t>
            </a:r>
            <a:endParaRPr b="1" sz="1700">
              <a:solidFill>
                <a:srgbClr val="9FC5E8"/>
              </a:solidFill>
              <a:latin typeface="Open Sans"/>
              <a:ea typeface="Open Sans"/>
              <a:cs typeface="Open Sans"/>
              <a:sym typeface="Open Sans"/>
            </a:endParaRPr>
          </a:p>
        </p:txBody>
      </p:sp>
      <p:pic>
        <p:nvPicPr>
          <p:cNvPr id="303" name="Google Shape;303;p35">
            <a:hlinkClick r:id="rId9"/>
          </p:cNvPr>
          <p:cNvPicPr preferRelativeResize="0"/>
          <p:nvPr/>
        </p:nvPicPr>
        <p:blipFill>
          <a:blip r:embed="rId10">
            <a:alphaModFix/>
          </a:blip>
          <a:stretch>
            <a:fillRect/>
          </a:stretch>
        </p:blipFill>
        <p:spPr>
          <a:xfrm>
            <a:off x="4254375" y="2246550"/>
            <a:ext cx="3099249" cy="1806499"/>
          </a:xfrm>
          <a:prstGeom prst="rect">
            <a:avLst/>
          </a:prstGeom>
          <a:noFill/>
          <a:ln>
            <a:noFill/>
          </a:ln>
        </p:spPr>
      </p:pic>
      <p:sp>
        <p:nvSpPr>
          <p:cNvPr id="304" name="Google Shape;304;p35"/>
          <p:cNvSpPr txBox="1"/>
          <p:nvPr/>
        </p:nvSpPr>
        <p:spPr>
          <a:xfrm>
            <a:off x="7353625" y="2246550"/>
            <a:ext cx="338700" cy="19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9FC5E8"/>
                </a:solidFill>
                <a:latin typeface="Open Sans"/>
                <a:ea typeface="Open Sans"/>
                <a:cs typeface="Open Sans"/>
                <a:sym typeface="Open Sans"/>
              </a:rPr>
              <a:t>CHORUS</a:t>
            </a:r>
            <a:endParaRPr b="1" sz="2000">
              <a:solidFill>
                <a:srgbClr val="9FC5E8"/>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9FC5E8"/>
              </a:solidFill>
            </a:endParaRPr>
          </a:p>
        </p:txBody>
      </p:sp>
      <p:pic>
        <p:nvPicPr>
          <p:cNvPr id="310" name="Google Shape;310;p36" title="KotzianTheatre.mp4">
            <a:hlinkClick r:id="rId3"/>
          </p:cNvPr>
          <p:cNvPicPr preferRelativeResize="0"/>
          <p:nvPr/>
        </p:nvPicPr>
        <p:blipFill>
          <a:blip r:embed="rId4">
            <a:alphaModFix/>
          </a:blip>
          <a:stretch>
            <a:fillRect/>
          </a:stretch>
        </p:blipFill>
        <p:spPr>
          <a:xfrm>
            <a:off x="0" y="1959950"/>
            <a:ext cx="3776275" cy="3000000"/>
          </a:xfrm>
          <a:prstGeom prst="rect">
            <a:avLst/>
          </a:prstGeom>
          <a:noFill/>
          <a:ln>
            <a:noFill/>
          </a:ln>
        </p:spPr>
      </p:pic>
      <p:sp>
        <p:nvSpPr>
          <p:cNvPr id="311" name="Google Shape;311;p36"/>
          <p:cNvSpPr txBox="1"/>
          <p:nvPr/>
        </p:nvSpPr>
        <p:spPr>
          <a:xfrm>
            <a:off x="3776275" y="1959950"/>
            <a:ext cx="321600" cy="26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9FC5E8"/>
                </a:solidFill>
                <a:latin typeface="Open Sans"/>
                <a:ea typeface="Open Sans"/>
                <a:cs typeface="Open Sans"/>
                <a:sym typeface="Open Sans"/>
              </a:rPr>
              <a:t>Theater </a:t>
            </a:r>
            <a:endParaRPr sz="300">
              <a:latin typeface="Open Sans"/>
              <a:ea typeface="Open Sans"/>
              <a:cs typeface="Open Sans"/>
              <a:sym typeface="Open Sans"/>
            </a:endParaRPr>
          </a:p>
        </p:txBody>
      </p:sp>
      <p:pic>
        <p:nvPicPr>
          <p:cNvPr id="312" name="Google Shape;312;p36" title="Zepp.mp4">
            <a:hlinkClick r:id="rId5"/>
          </p:cNvPr>
          <p:cNvPicPr preferRelativeResize="0"/>
          <p:nvPr/>
        </p:nvPicPr>
        <p:blipFill>
          <a:blip r:embed="rId6">
            <a:alphaModFix/>
          </a:blip>
          <a:stretch>
            <a:fillRect/>
          </a:stretch>
        </p:blipFill>
        <p:spPr>
          <a:xfrm>
            <a:off x="4667000" y="1959950"/>
            <a:ext cx="3847750" cy="3000001"/>
          </a:xfrm>
          <a:prstGeom prst="rect">
            <a:avLst/>
          </a:prstGeom>
          <a:noFill/>
          <a:ln>
            <a:noFill/>
          </a:ln>
        </p:spPr>
      </p:pic>
      <p:sp>
        <p:nvSpPr>
          <p:cNvPr id="313" name="Google Shape;313;p36"/>
          <p:cNvSpPr txBox="1"/>
          <p:nvPr/>
        </p:nvSpPr>
        <p:spPr>
          <a:xfrm>
            <a:off x="8577475" y="1886800"/>
            <a:ext cx="321600" cy="26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9FC5E8"/>
                </a:solidFill>
                <a:latin typeface="Open Sans"/>
                <a:ea typeface="Open Sans"/>
                <a:cs typeface="Open Sans"/>
                <a:sym typeface="Open Sans"/>
              </a:rPr>
              <a:t>ORCHESTRA</a:t>
            </a:r>
            <a:endParaRPr sz="190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7"/>
          <p:cNvSpPr txBox="1"/>
          <p:nvPr>
            <p:ph type="title"/>
          </p:nvPr>
        </p:nvSpPr>
        <p:spPr>
          <a:xfrm>
            <a:off x="645250" y="445025"/>
            <a:ext cx="8187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JROTC AT MILLBROOK</a:t>
            </a:r>
            <a:endParaRPr>
              <a:solidFill>
                <a:srgbClr val="9FC5E8"/>
              </a:solidFill>
            </a:endParaRPr>
          </a:p>
        </p:txBody>
      </p:sp>
      <p:sp>
        <p:nvSpPr>
          <p:cNvPr id="319" name="Google Shape;319;p37"/>
          <p:cNvSpPr txBox="1"/>
          <p:nvPr>
            <p:ph idx="1" type="body"/>
          </p:nvPr>
        </p:nvSpPr>
        <p:spPr>
          <a:xfrm>
            <a:off x="311700" y="1342375"/>
            <a:ext cx="39999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Font typeface="Arial"/>
              <a:buNone/>
            </a:pPr>
            <a:r>
              <a:rPr lang="en" sz="1600">
                <a:solidFill>
                  <a:srgbClr val="000000"/>
                </a:solidFill>
              </a:rPr>
              <a:t>  </a:t>
            </a:r>
            <a:r>
              <a:rPr lang="en" sz="1600">
                <a:solidFill>
                  <a:srgbClr val="9FC5E8"/>
                </a:solidFill>
              </a:rPr>
              <a:t>JROTC is a four year program in which cadets will receive instruction on leadership, followership, citizenship and many other positive characteristics. Additionally, they will reach new heights both mentally and physically as they grow in the program.  At  Millbrook, our Cadets are trained to not only meet, but exceed the existing standard, not only in the classroom, but in life also.</a:t>
            </a:r>
            <a:endParaRPr sz="1600">
              <a:solidFill>
                <a:srgbClr val="9FC5E8"/>
              </a:solidFill>
            </a:endParaRPr>
          </a:p>
          <a:p>
            <a:pPr indent="0" lvl="0" marL="0" rtl="0" algn="l">
              <a:spcBef>
                <a:spcPts val="0"/>
              </a:spcBef>
              <a:spcAft>
                <a:spcPts val="1600"/>
              </a:spcAft>
              <a:buNone/>
            </a:pPr>
            <a:r>
              <a:t/>
            </a:r>
            <a:endParaRPr/>
          </a:p>
        </p:txBody>
      </p:sp>
      <p:sp>
        <p:nvSpPr>
          <p:cNvPr id="320" name="Google Shape;320;p37"/>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1" name="Google Shape;321;p37"/>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322" name="Google Shape;322;p37"/>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323" name="Google Shape;323;p37"/>
          <p:cNvPicPr preferRelativeResize="0"/>
          <p:nvPr/>
        </p:nvPicPr>
        <p:blipFill rotWithShape="1">
          <a:blip r:embed="rId5">
            <a:alphaModFix/>
          </a:blip>
          <a:srcRect b="0" l="-320" r="320" t="0"/>
          <a:stretch/>
        </p:blipFill>
        <p:spPr>
          <a:xfrm>
            <a:off x="4279300" y="1055625"/>
            <a:ext cx="4864697" cy="2955927"/>
          </a:xfrm>
          <a:prstGeom prst="rect">
            <a:avLst/>
          </a:prstGeom>
          <a:noFill/>
          <a:ln>
            <a:noFill/>
          </a:ln>
        </p:spPr>
      </p:pic>
      <p:pic>
        <p:nvPicPr>
          <p:cNvPr id="324" name="Google Shape;324;p37"/>
          <p:cNvPicPr preferRelativeResize="0"/>
          <p:nvPr/>
        </p:nvPicPr>
        <p:blipFill rotWithShape="1">
          <a:blip r:embed="rId6">
            <a:alphaModFix/>
          </a:blip>
          <a:srcRect b="0" l="0" r="0" t="0"/>
          <a:stretch/>
        </p:blipFill>
        <p:spPr>
          <a:xfrm>
            <a:off x="5928800" y="26434"/>
            <a:ext cx="1087700" cy="1087716"/>
          </a:xfrm>
          <a:prstGeom prst="rect">
            <a:avLst/>
          </a:prstGeom>
          <a:noFill/>
          <a:ln>
            <a:noFill/>
          </a:ln>
        </p:spPr>
      </p:pic>
      <p:sp>
        <p:nvSpPr>
          <p:cNvPr id="325" name="Google Shape;325;p37"/>
          <p:cNvSpPr txBox="1"/>
          <p:nvPr/>
        </p:nvSpPr>
        <p:spPr>
          <a:xfrm>
            <a:off x="5912900" y="4011550"/>
            <a:ext cx="1597500" cy="10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Bodoni"/>
                <a:ea typeface="Bodoni"/>
                <a:cs typeface="Bodoni"/>
                <a:sym typeface="Bodoni"/>
              </a:rPr>
              <a:t>JROTC Mission</a:t>
            </a:r>
            <a:endParaRPr sz="400">
              <a:solidFill>
                <a:schemeClr val="accent1"/>
              </a:solidFill>
            </a:endParaRPr>
          </a:p>
          <a:p>
            <a:pPr indent="0" lvl="0" marL="0" rtl="0" algn="ctr">
              <a:spcBef>
                <a:spcPts val="0"/>
              </a:spcBef>
              <a:spcAft>
                <a:spcPts val="0"/>
              </a:spcAft>
              <a:buNone/>
            </a:pPr>
            <a:r>
              <a:rPr b="1" lang="en">
                <a:solidFill>
                  <a:schemeClr val="accent1"/>
                </a:solidFill>
                <a:latin typeface="Bodoni"/>
                <a:ea typeface="Bodoni"/>
                <a:cs typeface="Bodoni"/>
                <a:sym typeface="Bodoni"/>
              </a:rPr>
              <a:t>“To Motivate Young People To Be Better Citizens”</a:t>
            </a:r>
            <a:endParaRPr b="1">
              <a:solidFill>
                <a:schemeClr val="accent1"/>
              </a:solidFill>
              <a:latin typeface="Bodoni"/>
              <a:ea typeface="Bodoni"/>
              <a:cs typeface="Bodoni"/>
              <a:sym typeface="Bodoni"/>
            </a:endParaRPr>
          </a:p>
        </p:txBody>
      </p:sp>
      <p:pic>
        <p:nvPicPr>
          <p:cNvPr descr="Image result for army jrotc logo" id="326" name="Google Shape;326;p37"/>
          <p:cNvPicPr preferRelativeResize="0"/>
          <p:nvPr/>
        </p:nvPicPr>
        <p:blipFill rotWithShape="1">
          <a:blip r:embed="rId7">
            <a:alphaModFix amt="76000"/>
          </a:blip>
          <a:srcRect b="0" l="0" r="0" t="0"/>
          <a:stretch/>
        </p:blipFill>
        <p:spPr>
          <a:xfrm>
            <a:off x="4986532" y="26413"/>
            <a:ext cx="942274" cy="10027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8"/>
          <p:cNvSpPr txBox="1"/>
          <p:nvPr>
            <p:ph idx="1" type="body"/>
          </p:nvPr>
        </p:nvSpPr>
        <p:spPr>
          <a:xfrm>
            <a:off x="0" y="1433700"/>
            <a:ext cx="3661800" cy="3709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u="sng">
                <a:solidFill>
                  <a:srgbClr val="9FC5E8"/>
                </a:solidFill>
                <a:latin typeface="EB Garamond"/>
                <a:ea typeface="EB Garamond"/>
                <a:cs typeface="EB Garamond"/>
                <a:sym typeface="EB Garamond"/>
              </a:rPr>
              <a:t>JROTC Benefits</a:t>
            </a:r>
            <a:endParaRPr b="1" sz="2400" u="sng">
              <a:solidFill>
                <a:srgbClr val="9FC5E8"/>
              </a:solidFill>
              <a:latin typeface="EB Garamond"/>
              <a:ea typeface="EB Garamond"/>
              <a:cs typeface="EB Garamond"/>
              <a:sym typeface="EB Garamond"/>
            </a:endParaRPr>
          </a:p>
          <a:p>
            <a:pPr indent="-279400" lvl="0" marL="285750" rtl="0" algn="l">
              <a:lnSpc>
                <a:spcPct val="100000"/>
              </a:lnSpc>
              <a:spcBef>
                <a:spcPts val="0"/>
              </a:spcBef>
              <a:spcAft>
                <a:spcPts val="0"/>
              </a:spcAft>
              <a:buClr>
                <a:srgbClr val="9FC5E8"/>
              </a:buClr>
              <a:buSzPts val="1700"/>
              <a:buFont typeface="Open Sans"/>
              <a:buChar char="•"/>
            </a:pPr>
            <a:r>
              <a:rPr lang="en" sz="1700">
                <a:solidFill>
                  <a:srgbClr val="9FC5E8"/>
                </a:solidFill>
              </a:rPr>
              <a:t>JROTC can be an appealing class on a  college application. </a:t>
            </a:r>
            <a:endParaRPr sz="1300">
              <a:solidFill>
                <a:srgbClr val="9FC5E8"/>
              </a:solidFill>
            </a:endParaRPr>
          </a:p>
          <a:p>
            <a:pPr indent="-279400" lvl="0" marL="285750" rtl="0" algn="l">
              <a:lnSpc>
                <a:spcPct val="100000"/>
              </a:lnSpc>
              <a:spcBef>
                <a:spcPts val="0"/>
              </a:spcBef>
              <a:spcAft>
                <a:spcPts val="0"/>
              </a:spcAft>
              <a:buClr>
                <a:srgbClr val="9FC5E8"/>
              </a:buClr>
              <a:buSzPts val="1700"/>
              <a:buFont typeface="Open Sans"/>
              <a:buChar char="•"/>
            </a:pPr>
            <a:r>
              <a:rPr lang="en" sz="1700">
                <a:solidFill>
                  <a:srgbClr val="9FC5E8"/>
                </a:solidFill>
              </a:rPr>
              <a:t>Offers numerous chances to gain community service hours. </a:t>
            </a:r>
            <a:endParaRPr sz="1300">
              <a:solidFill>
                <a:srgbClr val="9FC5E8"/>
              </a:solidFill>
            </a:endParaRPr>
          </a:p>
          <a:p>
            <a:pPr indent="-279400" lvl="0" marL="285750" rtl="0" algn="l">
              <a:lnSpc>
                <a:spcPct val="100000"/>
              </a:lnSpc>
              <a:spcBef>
                <a:spcPts val="0"/>
              </a:spcBef>
              <a:spcAft>
                <a:spcPts val="0"/>
              </a:spcAft>
              <a:buClr>
                <a:srgbClr val="9FC5E8"/>
              </a:buClr>
              <a:buSzPts val="1700"/>
              <a:buFont typeface="Open Sans"/>
              <a:buChar char="•"/>
            </a:pPr>
            <a:r>
              <a:rPr lang="en" sz="1700">
                <a:solidFill>
                  <a:srgbClr val="9FC5E8"/>
                </a:solidFill>
              </a:rPr>
              <a:t>Improves physical fitness.</a:t>
            </a:r>
            <a:endParaRPr sz="1300">
              <a:solidFill>
                <a:srgbClr val="9FC5E8"/>
              </a:solidFill>
            </a:endParaRPr>
          </a:p>
          <a:p>
            <a:pPr indent="-279400" lvl="0" marL="285750" rtl="0" algn="l">
              <a:lnSpc>
                <a:spcPct val="100000"/>
              </a:lnSpc>
              <a:spcBef>
                <a:spcPts val="0"/>
              </a:spcBef>
              <a:spcAft>
                <a:spcPts val="0"/>
              </a:spcAft>
              <a:buClr>
                <a:srgbClr val="9FC5E8"/>
              </a:buClr>
              <a:buSzPts val="1700"/>
              <a:buFont typeface="Open Sans"/>
              <a:buChar char="•"/>
            </a:pPr>
            <a:r>
              <a:rPr lang="en" sz="1700">
                <a:solidFill>
                  <a:srgbClr val="9FC5E8"/>
                </a:solidFill>
              </a:rPr>
              <a:t>Provides Cadets the opportunity to participate on various competitive teams within the program.</a:t>
            </a:r>
            <a:endParaRPr sz="1300">
              <a:solidFill>
                <a:srgbClr val="9FC5E8"/>
              </a:solidFill>
            </a:endParaRPr>
          </a:p>
          <a:p>
            <a:pPr indent="0" lvl="0" marL="0" rtl="0" algn="ctr">
              <a:lnSpc>
                <a:spcPct val="100000"/>
              </a:lnSpc>
              <a:spcBef>
                <a:spcPts val="0"/>
              </a:spcBef>
              <a:spcAft>
                <a:spcPts val="0"/>
              </a:spcAft>
              <a:buClr>
                <a:srgbClr val="000000"/>
              </a:buClr>
              <a:buFont typeface="Arial"/>
              <a:buNone/>
            </a:pPr>
            <a:r>
              <a:t/>
            </a:r>
            <a:endParaRPr b="1" sz="3100" u="sng">
              <a:solidFill>
                <a:srgbClr val="9FC5E8"/>
              </a:solidFill>
              <a:latin typeface="EB Garamond"/>
              <a:ea typeface="EB Garamond"/>
              <a:cs typeface="EB Garamond"/>
              <a:sym typeface="EB Garamond"/>
            </a:endParaRPr>
          </a:p>
        </p:txBody>
      </p:sp>
      <p:sp>
        <p:nvSpPr>
          <p:cNvPr id="332" name="Google Shape;332;p38"/>
          <p:cNvSpPr txBox="1"/>
          <p:nvPr>
            <p:ph idx="2" type="body"/>
          </p:nvPr>
        </p:nvSpPr>
        <p:spPr>
          <a:xfrm>
            <a:off x="5622825" y="1603875"/>
            <a:ext cx="3521100" cy="3539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Font typeface="Arial"/>
              <a:buNone/>
            </a:pPr>
            <a:r>
              <a:rPr b="1" lang="en" sz="1800">
                <a:solidFill>
                  <a:srgbClr val="9FC5E8"/>
                </a:solidFill>
              </a:rPr>
              <a:t>To learn more please visit </a:t>
            </a:r>
            <a:endParaRPr b="1" sz="1800">
              <a:solidFill>
                <a:srgbClr val="9FC5E8"/>
              </a:solidFill>
            </a:endParaRPr>
          </a:p>
          <a:p>
            <a:pPr indent="0" lvl="0" marL="0" rtl="0" algn="ctr">
              <a:lnSpc>
                <a:spcPct val="100000"/>
              </a:lnSpc>
              <a:spcBef>
                <a:spcPts val="0"/>
              </a:spcBef>
              <a:spcAft>
                <a:spcPts val="0"/>
              </a:spcAft>
              <a:buClr>
                <a:srgbClr val="000000"/>
              </a:buClr>
              <a:buFont typeface="Arial"/>
              <a:buNone/>
            </a:pPr>
            <a:r>
              <a:rPr b="1" lang="en" sz="1800" u="sng">
                <a:solidFill>
                  <a:srgbClr val="0563C1"/>
                </a:solidFill>
                <a:hlinkClick r:id="rId3">
                  <a:extLst>
                    <a:ext uri="{A12FA001-AC4F-418D-AE19-62706E023703}">
                      <ahyp:hlinkClr val="tx"/>
                    </a:ext>
                  </a:extLst>
                </a:hlinkClick>
              </a:rPr>
              <a:t>millbrookhsjrotc.weebly.com</a:t>
            </a:r>
            <a:endParaRPr b="1" sz="2700">
              <a:solidFill>
                <a:srgbClr val="000000"/>
              </a:solidFill>
            </a:endParaRPr>
          </a:p>
          <a:p>
            <a:pPr indent="0" lvl="0" marL="0" rtl="0" algn="ctr">
              <a:lnSpc>
                <a:spcPct val="100000"/>
              </a:lnSpc>
              <a:spcBef>
                <a:spcPts val="0"/>
              </a:spcBef>
              <a:spcAft>
                <a:spcPts val="0"/>
              </a:spcAft>
              <a:buNone/>
            </a:pPr>
            <a:r>
              <a:t/>
            </a:r>
            <a:endParaRPr b="1" sz="1300">
              <a:solidFill>
                <a:srgbClr val="000000"/>
              </a:solidFill>
            </a:endParaRPr>
          </a:p>
          <a:p>
            <a:pPr indent="0" lvl="0" marL="0" rtl="0" algn="ctr">
              <a:lnSpc>
                <a:spcPct val="100000"/>
              </a:lnSpc>
              <a:spcBef>
                <a:spcPts val="0"/>
              </a:spcBef>
              <a:spcAft>
                <a:spcPts val="0"/>
              </a:spcAft>
              <a:buClr>
                <a:srgbClr val="000000"/>
              </a:buClr>
              <a:buFont typeface="Arial"/>
              <a:buNone/>
            </a:pPr>
            <a:r>
              <a:rPr b="1" lang="en" sz="1200">
                <a:solidFill>
                  <a:srgbClr val="9FC5E8"/>
                </a:solidFill>
              </a:rPr>
              <a:t>Comments or Questions </a:t>
            </a:r>
            <a:endParaRPr b="1" sz="1200">
              <a:solidFill>
                <a:srgbClr val="9FC5E8"/>
              </a:solidFill>
            </a:endParaRPr>
          </a:p>
          <a:p>
            <a:pPr indent="0" lvl="0" marL="0" rtl="0" algn="ctr">
              <a:lnSpc>
                <a:spcPct val="100000"/>
              </a:lnSpc>
              <a:spcBef>
                <a:spcPts val="0"/>
              </a:spcBef>
              <a:spcAft>
                <a:spcPts val="0"/>
              </a:spcAft>
              <a:buNone/>
            </a:pPr>
            <a:r>
              <a:rPr b="1" lang="en" sz="1200">
                <a:solidFill>
                  <a:srgbClr val="9FC5E8"/>
                </a:solidFill>
              </a:rPr>
              <a:t>Please Contact</a:t>
            </a:r>
            <a:endParaRPr b="1" sz="1200">
              <a:solidFill>
                <a:srgbClr val="9FC5E8"/>
              </a:solidFill>
            </a:endParaRPr>
          </a:p>
          <a:p>
            <a:pPr indent="0" lvl="0" marL="0" rtl="0" algn="ctr">
              <a:lnSpc>
                <a:spcPct val="100000"/>
              </a:lnSpc>
              <a:spcBef>
                <a:spcPts val="0"/>
              </a:spcBef>
              <a:spcAft>
                <a:spcPts val="0"/>
              </a:spcAft>
              <a:buClr>
                <a:srgbClr val="000000"/>
              </a:buClr>
              <a:buFont typeface="Arial"/>
              <a:buNone/>
            </a:pPr>
            <a:r>
              <a:t/>
            </a:r>
            <a:endParaRPr b="1" sz="1200">
              <a:solidFill>
                <a:srgbClr val="9FC5E8"/>
              </a:solidFill>
            </a:endParaRPr>
          </a:p>
          <a:p>
            <a:pPr indent="0" lvl="0" marL="0" rtl="0" algn="ctr">
              <a:lnSpc>
                <a:spcPct val="100000"/>
              </a:lnSpc>
              <a:spcBef>
                <a:spcPts val="0"/>
              </a:spcBef>
              <a:spcAft>
                <a:spcPts val="0"/>
              </a:spcAft>
              <a:buClr>
                <a:srgbClr val="000000"/>
              </a:buClr>
              <a:buFont typeface="Arial"/>
              <a:buNone/>
            </a:pPr>
            <a:r>
              <a:rPr b="1" lang="en" sz="1600">
                <a:solidFill>
                  <a:srgbClr val="9FC5E8"/>
                </a:solidFill>
              </a:rPr>
              <a:t>Army Instructor </a:t>
            </a:r>
            <a:endParaRPr b="1" sz="1600">
              <a:solidFill>
                <a:srgbClr val="9FC5E8"/>
              </a:solidFill>
            </a:endParaRPr>
          </a:p>
          <a:p>
            <a:pPr indent="0" lvl="0" marL="0" rtl="0" algn="ctr">
              <a:lnSpc>
                <a:spcPct val="100000"/>
              </a:lnSpc>
              <a:spcBef>
                <a:spcPts val="0"/>
              </a:spcBef>
              <a:spcAft>
                <a:spcPts val="0"/>
              </a:spcAft>
              <a:buNone/>
            </a:pPr>
            <a:r>
              <a:rPr b="1" lang="en" sz="1600">
                <a:solidFill>
                  <a:srgbClr val="9FC5E8"/>
                </a:solidFill>
              </a:rPr>
              <a:t>Chief Warrant Three Hopper</a:t>
            </a:r>
            <a:r>
              <a:rPr b="1" lang="en" sz="1600">
                <a:solidFill>
                  <a:srgbClr val="000000"/>
                </a:solidFill>
              </a:rPr>
              <a:t> </a:t>
            </a:r>
            <a:endParaRPr b="1" sz="1600">
              <a:solidFill>
                <a:srgbClr val="000000"/>
              </a:solidFill>
            </a:endParaRPr>
          </a:p>
          <a:p>
            <a:pPr indent="0" lvl="0" marL="0" rtl="0" algn="ctr">
              <a:lnSpc>
                <a:spcPct val="100000"/>
              </a:lnSpc>
              <a:spcBef>
                <a:spcPts val="0"/>
              </a:spcBef>
              <a:spcAft>
                <a:spcPts val="0"/>
              </a:spcAft>
              <a:buClr>
                <a:srgbClr val="000000"/>
              </a:buClr>
              <a:buFont typeface="Arial"/>
              <a:buNone/>
            </a:pPr>
            <a:r>
              <a:rPr b="1" lang="en" sz="1600" u="sng">
                <a:solidFill>
                  <a:schemeClr val="accent1"/>
                </a:solidFill>
                <a:hlinkClick r:id="rId4">
                  <a:extLst>
                    <a:ext uri="{A12FA001-AC4F-418D-AE19-62706E023703}">
                      <ahyp:hlinkClr val="tx"/>
                    </a:ext>
                  </a:extLst>
                </a:hlinkClick>
              </a:rPr>
              <a:t>ehopper@wcpss.net</a:t>
            </a:r>
            <a:r>
              <a:rPr b="1" lang="en" sz="1600">
                <a:solidFill>
                  <a:schemeClr val="accent1"/>
                </a:solidFill>
              </a:rPr>
              <a:t> </a:t>
            </a:r>
            <a:endParaRPr b="1" sz="1600">
              <a:solidFill>
                <a:schemeClr val="accent1"/>
              </a:solidFill>
            </a:endParaRPr>
          </a:p>
          <a:p>
            <a:pPr indent="0" lvl="0" marL="0" rtl="0" algn="l">
              <a:lnSpc>
                <a:spcPct val="100000"/>
              </a:lnSpc>
              <a:spcBef>
                <a:spcPts val="0"/>
              </a:spcBef>
              <a:spcAft>
                <a:spcPts val="0"/>
              </a:spcAft>
              <a:buClr>
                <a:srgbClr val="000000"/>
              </a:buClr>
              <a:buFont typeface="Arial"/>
              <a:buNone/>
            </a:pPr>
            <a:r>
              <a:t/>
            </a:r>
            <a:endParaRPr b="1" sz="1600">
              <a:solidFill>
                <a:srgbClr val="000000"/>
              </a:solidFill>
            </a:endParaRPr>
          </a:p>
          <a:p>
            <a:pPr indent="0" lvl="0" marL="0" rtl="0" algn="ctr">
              <a:lnSpc>
                <a:spcPct val="100000"/>
              </a:lnSpc>
              <a:spcBef>
                <a:spcPts val="0"/>
              </a:spcBef>
              <a:spcAft>
                <a:spcPts val="0"/>
              </a:spcAft>
              <a:buClr>
                <a:srgbClr val="000000"/>
              </a:buClr>
              <a:buFont typeface="Arial"/>
              <a:buNone/>
            </a:pPr>
            <a:r>
              <a:rPr b="1" lang="en" sz="1600">
                <a:solidFill>
                  <a:srgbClr val="9FC5E8"/>
                </a:solidFill>
              </a:rPr>
              <a:t>Assistant Principal </a:t>
            </a:r>
            <a:endParaRPr b="1" sz="1600">
              <a:solidFill>
                <a:srgbClr val="9FC5E8"/>
              </a:solidFill>
            </a:endParaRPr>
          </a:p>
          <a:p>
            <a:pPr indent="0" lvl="0" marL="0" rtl="0" algn="ctr">
              <a:lnSpc>
                <a:spcPct val="100000"/>
              </a:lnSpc>
              <a:spcBef>
                <a:spcPts val="0"/>
              </a:spcBef>
              <a:spcAft>
                <a:spcPts val="0"/>
              </a:spcAft>
              <a:buClr>
                <a:srgbClr val="000000"/>
              </a:buClr>
              <a:buFont typeface="Arial"/>
              <a:buNone/>
            </a:pPr>
            <a:r>
              <a:rPr b="1" lang="en" sz="1600">
                <a:solidFill>
                  <a:srgbClr val="9FC5E8"/>
                </a:solidFill>
              </a:rPr>
              <a:t>Duane Flowers</a:t>
            </a:r>
            <a:endParaRPr b="1" sz="1600">
              <a:solidFill>
                <a:srgbClr val="9FC5E8"/>
              </a:solidFill>
            </a:endParaRPr>
          </a:p>
          <a:p>
            <a:pPr indent="0" lvl="0" marL="0" rtl="0" algn="ctr">
              <a:lnSpc>
                <a:spcPct val="100000"/>
              </a:lnSpc>
              <a:spcBef>
                <a:spcPts val="0"/>
              </a:spcBef>
              <a:spcAft>
                <a:spcPts val="0"/>
              </a:spcAft>
              <a:buNone/>
            </a:pPr>
            <a:r>
              <a:rPr b="1" lang="en" sz="1600" u="sng">
                <a:solidFill>
                  <a:schemeClr val="accent1"/>
                </a:solidFill>
                <a:hlinkClick r:id="rId5">
                  <a:extLst>
                    <a:ext uri="{A12FA001-AC4F-418D-AE19-62706E023703}">
                      <ahyp:hlinkClr val="tx"/>
                    </a:ext>
                  </a:extLst>
                </a:hlinkClick>
              </a:rPr>
              <a:t>dflowers@wcpss.net</a:t>
            </a:r>
            <a:endParaRPr b="1" sz="1600">
              <a:solidFill>
                <a:schemeClr val="accent1"/>
              </a:solidFill>
            </a:endParaRPr>
          </a:p>
          <a:p>
            <a:pPr indent="0" lvl="0" marL="0" rtl="0" algn="ctr">
              <a:lnSpc>
                <a:spcPct val="100000"/>
              </a:lnSpc>
              <a:spcBef>
                <a:spcPts val="0"/>
              </a:spcBef>
              <a:spcAft>
                <a:spcPts val="0"/>
              </a:spcAft>
              <a:buClr>
                <a:srgbClr val="000000"/>
              </a:buClr>
              <a:buFont typeface="Arial"/>
              <a:buNone/>
            </a:pPr>
            <a:r>
              <a:t/>
            </a:r>
            <a:endParaRPr b="1" sz="1600">
              <a:solidFill>
                <a:srgbClr val="000000"/>
              </a:solidFill>
            </a:endParaRPr>
          </a:p>
          <a:p>
            <a:pPr indent="0" lvl="0" marL="0" rtl="0" algn="l">
              <a:spcBef>
                <a:spcPts val="0"/>
              </a:spcBef>
              <a:spcAft>
                <a:spcPts val="1600"/>
              </a:spcAft>
              <a:buNone/>
            </a:pPr>
            <a:r>
              <a:t/>
            </a:r>
            <a:endParaRPr/>
          </a:p>
        </p:txBody>
      </p:sp>
      <p:pic>
        <p:nvPicPr>
          <p:cNvPr id="333" name="Google Shape;333;p38"/>
          <p:cNvPicPr preferRelativeResize="0"/>
          <p:nvPr/>
        </p:nvPicPr>
        <p:blipFill>
          <a:blip r:embed="rId6">
            <a:alphaModFix amt="52000"/>
          </a:blip>
          <a:stretch>
            <a:fillRect/>
          </a:stretch>
        </p:blipFill>
        <p:spPr>
          <a:xfrm>
            <a:off x="0" y="0"/>
            <a:ext cx="1087700" cy="1055625"/>
          </a:xfrm>
          <a:prstGeom prst="rect">
            <a:avLst/>
          </a:prstGeom>
          <a:noFill/>
          <a:ln>
            <a:noFill/>
          </a:ln>
        </p:spPr>
      </p:pic>
      <p:sp>
        <p:nvSpPr>
          <p:cNvPr id="334" name="Google Shape;334;p38"/>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7">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335" name="Google Shape;335;p38"/>
          <p:cNvPicPr preferRelativeResize="0"/>
          <p:nvPr/>
        </p:nvPicPr>
        <p:blipFill rotWithShape="1">
          <a:blip r:embed="rId8">
            <a:alphaModFix/>
          </a:blip>
          <a:srcRect b="23470" l="0" r="0" t="21642"/>
          <a:stretch/>
        </p:blipFill>
        <p:spPr>
          <a:xfrm>
            <a:off x="3661696" y="0"/>
            <a:ext cx="1820616" cy="1433700"/>
          </a:xfrm>
          <a:prstGeom prst="rect">
            <a:avLst/>
          </a:prstGeom>
          <a:noFill/>
          <a:ln>
            <a:noFill/>
          </a:ln>
        </p:spPr>
      </p:pic>
      <p:sp>
        <p:nvSpPr>
          <p:cNvPr id="336" name="Google Shape;336;p38"/>
          <p:cNvSpPr txBox="1"/>
          <p:nvPr/>
        </p:nvSpPr>
        <p:spPr>
          <a:xfrm>
            <a:off x="5782456" y="-74165"/>
            <a:ext cx="1686600" cy="11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1"/>
                </a:solidFill>
                <a:latin typeface="Calibri"/>
                <a:ea typeface="Calibri"/>
                <a:cs typeface="Calibri"/>
                <a:sym typeface="Calibri"/>
              </a:rPr>
              <a:t>“JROTC greatly increased my social skills, as well as my physical fitness. Thanks to JROTC, I can now comfortably give a presentation, or introduce myself to new people. Physically, JROTC got me from not being able to do any push ups to doing nearly sixty in one minute!”. – Cadet Lieutenant Colonel McKimmon</a:t>
            </a:r>
            <a:endParaRPr b="1" sz="900">
              <a:solidFill>
                <a:schemeClr val="accent1"/>
              </a:solidFill>
            </a:endParaRPr>
          </a:p>
        </p:txBody>
      </p:sp>
      <p:sp>
        <p:nvSpPr>
          <p:cNvPr id="337" name="Google Shape;337;p38"/>
          <p:cNvSpPr txBox="1"/>
          <p:nvPr/>
        </p:nvSpPr>
        <p:spPr>
          <a:xfrm>
            <a:off x="1387850" y="248775"/>
            <a:ext cx="1973700" cy="16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1"/>
                </a:solidFill>
                <a:latin typeface="Calibri"/>
                <a:ea typeface="Calibri"/>
                <a:cs typeface="Calibri"/>
                <a:sym typeface="Calibri"/>
              </a:rPr>
              <a:t>“JROTC has helped me not just become a better leader and mentor, but it has helped me to become a better citizen, student, friend, and teacher to many people. I've learned that it's okay not to be the best but to give it your all no matter what.” – Cadet Master Sergeant Gevawer </a:t>
            </a:r>
            <a:endParaRPr b="1" sz="900">
              <a:solidFill>
                <a:schemeClr val="accent1"/>
              </a:solidFill>
            </a:endParaRPr>
          </a:p>
        </p:txBody>
      </p:sp>
      <p:sp>
        <p:nvSpPr>
          <p:cNvPr id="338" name="Google Shape;338;p38"/>
          <p:cNvSpPr txBox="1"/>
          <p:nvPr/>
        </p:nvSpPr>
        <p:spPr>
          <a:xfrm rot="412816">
            <a:off x="3661686" y="2415058"/>
            <a:ext cx="1820611" cy="154231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1"/>
                </a:solidFill>
                <a:latin typeface="Calibri"/>
                <a:ea typeface="Calibri"/>
                <a:cs typeface="Calibri"/>
                <a:sym typeface="Calibri"/>
              </a:rPr>
              <a:t>“It’s hard to narrow it down to just a few, but JROTC has impacted me the most through my leadership skills,  as well as my communication skills. When I started I was shy and scared to speak in front of small groups, now I know how to lead and set the example, as well as being able to speak in front of large crowds. ” – Cadet Major Gallop</a:t>
            </a:r>
            <a:endParaRPr b="1" sz="900">
              <a:solidFill>
                <a:schemeClr val="accen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9"/>
          <p:cNvSpPr txBox="1"/>
          <p:nvPr>
            <p:ph type="title"/>
          </p:nvPr>
        </p:nvSpPr>
        <p:spPr>
          <a:xfrm>
            <a:off x="822150" y="308625"/>
            <a:ext cx="74046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9FC5E8"/>
                </a:solidFill>
              </a:rPr>
              <a:t>DIGITAL MEDIA CAREER ACADEMY AT MILLBROOK</a:t>
            </a:r>
            <a:endParaRPr sz="3100">
              <a:solidFill>
                <a:srgbClr val="9FC5E8"/>
              </a:solidFill>
            </a:endParaRPr>
          </a:p>
        </p:txBody>
      </p:sp>
      <p:sp>
        <p:nvSpPr>
          <p:cNvPr id="344" name="Google Shape;344;p39"/>
          <p:cNvSpPr txBox="1"/>
          <p:nvPr>
            <p:ph idx="1" type="body"/>
          </p:nvPr>
        </p:nvSpPr>
        <p:spPr>
          <a:xfrm>
            <a:off x="4832375" y="1376800"/>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b="1"/>
          </a:p>
        </p:txBody>
      </p:sp>
      <p:sp>
        <p:nvSpPr>
          <p:cNvPr id="345" name="Google Shape;345;p39"/>
          <p:cNvSpPr txBox="1"/>
          <p:nvPr>
            <p:ph idx="2" type="body"/>
          </p:nvPr>
        </p:nvSpPr>
        <p:spPr>
          <a:xfrm>
            <a:off x="120325" y="1055625"/>
            <a:ext cx="4921500" cy="382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9FC5E8"/>
                </a:solidFill>
              </a:rPr>
              <a:t>What is a Career Academy? </a:t>
            </a:r>
            <a:endParaRPr b="1" sz="2100">
              <a:solidFill>
                <a:srgbClr val="9FC5E8"/>
              </a:solidFill>
            </a:endParaRPr>
          </a:p>
          <a:p>
            <a:pPr indent="-317500" lvl="0" marL="457200" rtl="0" algn="l">
              <a:spcBef>
                <a:spcPts val="1600"/>
              </a:spcBef>
              <a:spcAft>
                <a:spcPts val="0"/>
              </a:spcAft>
              <a:buClr>
                <a:srgbClr val="9FC5E8"/>
              </a:buClr>
              <a:buSzPts val="1400"/>
              <a:buChar char="-"/>
            </a:pPr>
            <a:r>
              <a:rPr b="1" lang="en">
                <a:solidFill>
                  <a:srgbClr val="9FC5E8"/>
                </a:solidFill>
              </a:rPr>
              <a:t>a small learning community within a large comprehensive high school.</a:t>
            </a:r>
            <a:endParaRPr b="1">
              <a:solidFill>
                <a:srgbClr val="9FC5E8"/>
              </a:solidFill>
            </a:endParaRPr>
          </a:p>
          <a:p>
            <a:pPr indent="-317500" lvl="0" marL="457200" rtl="0" algn="l">
              <a:spcBef>
                <a:spcPts val="0"/>
              </a:spcBef>
              <a:spcAft>
                <a:spcPts val="0"/>
              </a:spcAft>
              <a:buClr>
                <a:srgbClr val="9FC5E8"/>
              </a:buClr>
              <a:buSzPts val="1400"/>
              <a:buChar char="-"/>
            </a:pPr>
            <a:r>
              <a:rPr b="1" lang="en">
                <a:solidFill>
                  <a:srgbClr val="9FC5E8"/>
                </a:solidFill>
              </a:rPr>
              <a:t>Students learn in smaller groups that help build multi-year relationships with teachers and other students. </a:t>
            </a:r>
            <a:endParaRPr b="1">
              <a:solidFill>
                <a:srgbClr val="9FC5E8"/>
              </a:solidFill>
            </a:endParaRPr>
          </a:p>
          <a:p>
            <a:pPr indent="-317500" lvl="0" marL="457200" rtl="0" algn="l">
              <a:spcBef>
                <a:spcPts val="0"/>
              </a:spcBef>
              <a:spcAft>
                <a:spcPts val="0"/>
              </a:spcAft>
              <a:buClr>
                <a:srgbClr val="9FC5E8"/>
              </a:buClr>
              <a:buSzPts val="1400"/>
              <a:buChar char="-"/>
            </a:pPr>
            <a:r>
              <a:rPr b="1" lang="en">
                <a:solidFill>
                  <a:srgbClr val="9FC5E8"/>
                </a:solidFill>
              </a:rPr>
              <a:t>Specialized classes teach the skills that students need to succeed in college and career. </a:t>
            </a:r>
            <a:endParaRPr b="1">
              <a:solidFill>
                <a:srgbClr val="9FC5E8"/>
              </a:solidFill>
            </a:endParaRPr>
          </a:p>
          <a:p>
            <a:pPr indent="-317500" lvl="0" marL="457200" rtl="0" algn="l">
              <a:spcBef>
                <a:spcPts val="0"/>
              </a:spcBef>
              <a:spcAft>
                <a:spcPts val="0"/>
              </a:spcAft>
              <a:buClr>
                <a:srgbClr val="9FC5E8"/>
              </a:buClr>
              <a:buSzPts val="1400"/>
              <a:buChar char="-"/>
            </a:pPr>
            <a:r>
              <a:rPr b="1" lang="en">
                <a:solidFill>
                  <a:srgbClr val="9FC5E8"/>
                </a:solidFill>
              </a:rPr>
              <a:t>Students can earn income while getting valuable job experience through their internships and summer jobs. </a:t>
            </a:r>
            <a:endParaRPr b="1">
              <a:solidFill>
                <a:srgbClr val="9FC5E8"/>
              </a:solidFill>
            </a:endParaRPr>
          </a:p>
          <a:p>
            <a:pPr indent="-317500" lvl="0" marL="457200" rtl="0" algn="l">
              <a:spcBef>
                <a:spcPts val="0"/>
              </a:spcBef>
              <a:spcAft>
                <a:spcPts val="0"/>
              </a:spcAft>
              <a:buClr>
                <a:srgbClr val="9FC5E8"/>
              </a:buClr>
              <a:buSzPts val="1400"/>
              <a:buChar char="-"/>
            </a:pPr>
            <a:r>
              <a:rPr b="1" lang="en">
                <a:solidFill>
                  <a:srgbClr val="9FC5E8"/>
                </a:solidFill>
              </a:rPr>
              <a:t>Career Academy students go to college more often than other students.</a:t>
            </a:r>
            <a:endParaRPr b="1" sz="1600">
              <a:solidFill>
                <a:srgbClr val="9FC5E8"/>
              </a:solidFill>
            </a:endParaRPr>
          </a:p>
        </p:txBody>
      </p:sp>
      <p:pic>
        <p:nvPicPr>
          <p:cNvPr id="346" name="Google Shape;346;p39"/>
          <p:cNvPicPr preferRelativeResize="0"/>
          <p:nvPr/>
        </p:nvPicPr>
        <p:blipFill>
          <a:blip r:embed="rId3">
            <a:alphaModFix amt="52000"/>
          </a:blip>
          <a:stretch>
            <a:fillRect/>
          </a:stretch>
        </p:blipFill>
        <p:spPr>
          <a:xfrm>
            <a:off x="0" y="0"/>
            <a:ext cx="1087700" cy="1055625"/>
          </a:xfrm>
          <a:prstGeom prst="rect">
            <a:avLst/>
          </a:prstGeom>
          <a:noFill/>
          <a:ln>
            <a:noFill/>
          </a:ln>
        </p:spPr>
      </p:pic>
      <p:pic>
        <p:nvPicPr>
          <p:cNvPr id="347" name="Google Shape;347;p39"/>
          <p:cNvPicPr preferRelativeResize="0"/>
          <p:nvPr/>
        </p:nvPicPr>
        <p:blipFill>
          <a:blip r:embed="rId4">
            <a:alphaModFix amt="79000"/>
          </a:blip>
          <a:stretch>
            <a:fillRect/>
          </a:stretch>
        </p:blipFill>
        <p:spPr>
          <a:xfrm rot="-818084">
            <a:off x="5029594" y="700578"/>
            <a:ext cx="2419280" cy="1962112"/>
          </a:xfrm>
          <a:prstGeom prst="ellipse">
            <a:avLst/>
          </a:prstGeom>
          <a:noFill/>
          <a:ln>
            <a:noFill/>
          </a:ln>
        </p:spPr>
      </p:pic>
      <p:pic>
        <p:nvPicPr>
          <p:cNvPr id="348" name="Google Shape;348;p39"/>
          <p:cNvPicPr preferRelativeResize="0"/>
          <p:nvPr/>
        </p:nvPicPr>
        <p:blipFill>
          <a:blip r:embed="rId5">
            <a:alphaModFix amt="87000"/>
          </a:blip>
          <a:stretch>
            <a:fillRect/>
          </a:stretch>
        </p:blipFill>
        <p:spPr>
          <a:xfrm>
            <a:off x="6448500" y="1669900"/>
            <a:ext cx="2695500" cy="1590600"/>
          </a:xfrm>
          <a:prstGeom prst="round1Rect">
            <a:avLst>
              <a:gd fmla="val 16667" name="adj"/>
            </a:avLst>
          </a:prstGeom>
          <a:noFill/>
          <a:ln>
            <a:noFill/>
          </a:ln>
        </p:spPr>
      </p:pic>
      <p:pic>
        <p:nvPicPr>
          <p:cNvPr id="349" name="Google Shape;349;p39"/>
          <p:cNvPicPr preferRelativeResize="0"/>
          <p:nvPr/>
        </p:nvPicPr>
        <p:blipFill>
          <a:blip r:embed="rId6">
            <a:alphaModFix amt="82000"/>
          </a:blip>
          <a:stretch>
            <a:fillRect/>
          </a:stretch>
        </p:blipFill>
        <p:spPr>
          <a:xfrm>
            <a:off x="4975025" y="3260500"/>
            <a:ext cx="3714600" cy="19239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0"/>
          <p:cNvSpPr txBox="1"/>
          <p:nvPr>
            <p:ph idx="1" type="body"/>
          </p:nvPr>
        </p:nvSpPr>
        <p:spPr>
          <a:xfrm>
            <a:off x="4845675" y="1470900"/>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9FC5E8"/>
                </a:solidFill>
              </a:rPr>
              <a:t>Goals</a:t>
            </a:r>
            <a:endParaRPr b="1" sz="1900">
              <a:solidFill>
                <a:srgbClr val="9FC5E8"/>
              </a:solidFill>
            </a:endParaRPr>
          </a:p>
          <a:p>
            <a:pPr indent="-314325" lvl="0" marL="457200" rtl="0" algn="l">
              <a:spcBef>
                <a:spcPts val="1600"/>
              </a:spcBef>
              <a:spcAft>
                <a:spcPts val="0"/>
              </a:spcAft>
              <a:buClr>
                <a:srgbClr val="9FC5E8"/>
              </a:buClr>
              <a:buSzPts val="1350"/>
              <a:buChar char="-"/>
            </a:pPr>
            <a:r>
              <a:rPr lang="en" sz="1350">
                <a:solidFill>
                  <a:srgbClr val="9FC5E8"/>
                </a:solidFill>
              </a:rPr>
              <a:t>To equip students with personal, analytical, technical and communication skills necessary to be successful in today’s professional and academic arenas. 		</a:t>
            </a:r>
            <a:endParaRPr sz="1350">
              <a:solidFill>
                <a:srgbClr val="9FC5E8"/>
              </a:solidFill>
            </a:endParaRPr>
          </a:p>
          <a:p>
            <a:pPr indent="-314325" lvl="0" marL="457200" rtl="0" algn="l">
              <a:spcBef>
                <a:spcPts val="0"/>
              </a:spcBef>
              <a:spcAft>
                <a:spcPts val="0"/>
              </a:spcAft>
              <a:buClr>
                <a:srgbClr val="9FC5E8"/>
              </a:buClr>
              <a:buSzPts val="1350"/>
              <a:buChar char="-"/>
            </a:pPr>
            <a:r>
              <a:rPr lang="en" sz="1350">
                <a:solidFill>
                  <a:srgbClr val="9FC5E8"/>
                </a:solidFill>
              </a:rPr>
              <a:t>To introduce students to the many career opportunities within the digital world. 	</a:t>
            </a:r>
            <a:endParaRPr sz="1350">
              <a:solidFill>
                <a:srgbClr val="9FC5E8"/>
              </a:solidFill>
            </a:endParaRPr>
          </a:p>
          <a:p>
            <a:pPr indent="-314325" lvl="0" marL="457200" rtl="0" algn="l">
              <a:spcBef>
                <a:spcPts val="0"/>
              </a:spcBef>
              <a:spcAft>
                <a:spcPts val="0"/>
              </a:spcAft>
              <a:buClr>
                <a:srgbClr val="9FC5E8"/>
              </a:buClr>
              <a:buSzPts val="1350"/>
              <a:buChar char="-"/>
            </a:pPr>
            <a:r>
              <a:rPr lang="en" sz="1350">
                <a:solidFill>
                  <a:srgbClr val="9FC5E8"/>
                </a:solidFill>
              </a:rPr>
              <a:t>To provide a new context for learning through building motivation and a sense of personal worth. </a:t>
            </a:r>
            <a:endParaRPr sz="1350">
              <a:solidFill>
                <a:srgbClr val="9FC5E8"/>
              </a:solidFill>
            </a:endParaRPr>
          </a:p>
          <a:p>
            <a:pPr indent="-314325" lvl="0" marL="457200" rtl="0" algn="l">
              <a:spcBef>
                <a:spcPts val="0"/>
              </a:spcBef>
              <a:spcAft>
                <a:spcPts val="0"/>
              </a:spcAft>
              <a:buClr>
                <a:srgbClr val="9FC5E8"/>
              </a:buClr>
              <a:buSzPts val="1350"/>
              <a:buChar char="-"/>
            </a:pPr>
            <a:r>
              <a:rPr lang="en" sz="1350">
                <a:solidFill>
                  <a:srgbClr val="9FC5E8"/>
                </a:solidFill>
              </a:rPr>
              <a:t>To increase academic and personal achievement.</a:t>
            </a:r>
            <a:endParaRPr sz="1350">
              <a:solidFill>
                <a:srgbClr val="9FC5E8"/>
              </a:solidFill>
            </a:endParaRPr>
          </a:p>
        </p:txBody>
      </p:sp>
      <p:pic>
        <p:nvPicPr>
          <p:cNvPr id="355" name="Google Shape;355;p40"/>
          <p:cNvPicPr preferRelativeResize="0"/>
          <p:nvPr/>
        </p:nvPicPr>
        <p:blipFill>
          <a:blip r:embed="rId3">
            <a:alphaModFix/>
          </a:blip>
          <a:stretch>
            <a:fillRect/>
          </a:stretch>
        </p:blipFill>
        <p:spPr>
          <a:xfrm>
            <a:off x="7717675" y="117613"/>
            <a:ext cx="1254312" cy="1254312"/>
          </a:xfrm>
          <a:prstGeom prst="rect">
            <a:avLst/>
          </a:prstGeom>
          <a:noFill/>
          <a:ln>
            <a:noFill/>
          </a:ln>
        </p:spPr>
      </p:pic>
      <p:sp>
        <p:nvSpPr>
          <p:cNvPr id="356" name="Google Shape;356;p40"/>
          <p:cNvSpPr txBox="1"/>
          <p:nvPr/>
        </p:nvSpPr>
        <p:spPr>
          <a:xfrm>
            <a:off x="123150" y="2032425"/>
            <a:ext cx="4865400" cy="2538000"/>
          </a:xfrm>
          <a:prstGeom prst="rect">
            <a:avLst/>
          </a:prstGeom>
          <a:noFill/>
          <a:ln>
            <a:noFill/>
          </a:ln>
        </p:spPr>
        <p:txBody>
          <a:bodyPr anchorCtr="0" anchor="ctr" bIns="91425" lIns="91425" spcFirstLastPara="1" rIns="91425" wrap="square" tIns="91425">
            <a:noAutofit/>
          </a:bodyPr>
          <a:lstStyle/>
          <a:p>
            <a:pPr indent="-327025" lvl="0" marL="508000" rtl="0" algn="l">
              <a:lnSpc>
                <a:spcPct val="100000"/>
              </a:lnSpc>
              <a:spcBef>
                <a:spcPts val="0"/>
              </a:spcBef>
              <a:spcAft>
                <a:spcPts val="0"/>
              </a:spcAft>
              <a:buClr>
                <a:srgbClr val="9FC5E8"/>
              </a:buClr>
              <a:buSzPts val="1550"/>
              <a:buFont typeface="Open Sans"/>
              <a:buChar char="●"/>
            </a:pPr>
            <a:r>
              <a:rPr lang="en" sz="1550">
                <a:solidFill>
                  <a:srgbClr val="9FC5E8"/>
                </a:solidFill>
                <a:latin typeface="Open Sans"/>
                <a:ea typeface="Open Sans"/>
                <a:cs typeface="Open Sans"/>
                <a:sym typeface="Open Sans"/>
              </a:rPr>
              <a:t>I</a:t>
            </a:r>
            <a:r>
              <a:rPr lang="en" sz="1550">
                <a:solidFill>
                  <a:srgbClr val="9FC5E8"/>
                </a:solidFill>
                <a:latin typeface="Open Sans"/>
                <a:ea typeface="Open Sans"/>
                <a:cs typeface="Open Sans"/>
                <a:sym typeface="Open Sans"/>
              </a:rPr>
              <a:t>ntegrated learning environments</a:t>
            </a:r>
            <a:endParaRPr sz="1550">
              <a:solidFill>
                <a:srgbClr val="9FC5E8"/>
              </a:solidFill>
              <a:latin typeface="Open Sans"/>
              <a:ea typeface="Open Sans"/>
              <a:cs typeface="Open Sans"/>
              <a:sym typeface="Open Sans"/>
            </a:endParaRPr>
          </a:p>
          <a:p>
            <a:pPr indent="-327025" lvl="0" marL="508000" rtl="0" algn="l">
              <a:lnSpc>
                <a:spcPct val="100000"/>
              </a:lnSpc>
              <a:spcBef>
                <a:spcPts val="0"/>
              </a:spcBef>
              <a:spcAft>
                <a:spcPts val="0"/>
              </a:spcAft>
              <a:buClr>
                <a:srgbClr val="9FC5E8"/>
              </a:buClr>
              <a:buSzPts val="1550"/>
              <a:buFont typeface="Open Sans"/>
              <a:buChar char="●"/>
            </a:pPr>
            <a:r>
              <a:rPr lang="en" sz="1550">
                <a:solidFill>
                  <a:srgbClr val="9FC5E8"/>
                </a:solidFill>
                <a:latin typeface="Open Sans"/>
                <a:ea typeface="Open Sans"/>
                <a:cs typeface="Open Sans"/>
                <a:sym typeface="Open Sans"/>
              </a:rPr>
              <a:t>A wide variety of technology resources</a:t>
            </a:r>
            <a:endParaRPr sz="1550">
              <a:solidFill>
                <a:srgbClr val="9FC5E8"/>
              </a:solidFill>
              <a:latin typeface="Open Sans"/>
              <a:ea typeface="Open Sans"/>
              <a:cs typeface="Open Sans"/>
              <a:sym typeface="Open Sans"/>
            </a:endParaRPr>
          </a:p>
          <a:p>
            <a:pPr indent="-327025" lvl="0" marL="508000" rtl="0" algn="l">
              <a:lnSpc>
                <a:spcPct val="100000"/>
              </a:lnSpc>
              <a:spcBef>
                <a:spcPts val="0"/>
              </a:spcBef>
              <a:spcAft>
                <a:spcPts val="0"/>
              </a:spcAft>
              <a:buClr>
                <a:srgbClr val="9FC5E8"/>
              </a:buClr>
              <a:buSzPts val="1550"/>
              <a:buFont typeface="Open Sans"/>
              <a:buChar char="●"/>
            </a:pPr>
            <a:r>
              <a:rPr lang="en" sz="1550">
                <a:solidFill>
                  <a:srgbClr val="9FC5E8"/>
                </a:solidFill>
                <a:latin typeface="Open Sans"/>
                <a:ea typeface="Open Sans"/>
                <a:cs typeface="Open Sans"/>
                <a:sym typeface="Open Sans"/>
              </a:rPr>
              <a:t>Business and industry expertise through:</a:t>
            </a:r>
            <a:endParaRPr sz="1550">
              <a:solidFill>
                <a:srgbClr val="9FC5E8"/>
              </a:solidFill>
              <a:latin typeface="Open Sans"/>
              <a:ea typeface="Open Sans"/>
              <a:cs typeface="Open Sans"/>
              <a:sym typeface="Open Sans"/>
            </a:endParaRPr>
          </a:p>
          <a:p>
            <a:pPr indent="0" lvl="0" marL="0" rtl="0" algn="l">
              <a:lnSpc>
                <a:spcPct val="100000"/>
              </a:lnSpc>
              <a:spcBef>
                <a:spcPts val="0"/>
              </a:spcBef>
              <a:spcAft>
                <a:spcPts val="0"/>
              </a:spcAft>
              <a:buNone/>
            </a:pPr>
            <a:r>
              <a:rPr lang="en" sz="1550">
                <a:solidFill>
                  <a:srgbClr val="9FC5E8"/>
                </a:solidFill>
                <a:latin typeface="Open Sans"/>
                <a:ea typeface="Open Sans"/>
                <a:cs typeface="Open Sans"/>
                <a:sym typeface="Open Sans"/>
              </a:rPr>
              <a:t>        - Presentations, demonstrations and seminars</a:t>
            </a:r>
            <a:endParaRPr sz="1550">
              <a:solidFill>
                <a:srgbClr val="9FC5E8"/>
              </a:solidFill>
              <a:latin typeface="Open Sans"/>
              <a:ea typeface="Open Sans"/>
              <a:cs typeface="Open Sans"/>
              <a:sym typeface="Open Sans"/>
            </a:endParaRPr>
          </a:p>
          <a:p>
            <a:pPr indent="0" lvl="0" marL="0" rtl="0" algn="l">
              <a:lnSpc>
                <a:spcPct val="100000"/>
              </a:lnSpc>
              <a:spcBef>
                <a:spcPts val="0"/>
              </a:spcBef>
              <a:spcAft>
                <a:spcPts val="0"/>
              </a:spcAft>
              <a:buNone/>
            </a:pPr>
            <a:r>
              <a:rPr lang="en" sz="1550">
                <a:solidFill>
                  <a:srgbClr val="9FC5E8"/>
                </a:solidFill>
                <a:latin typeface="Open Sans"/>
                <a:ea typeface="Open Sans"/>
                <a:cs typeface="Open Sans"/>
                <a:sym typeface="Open Sans"/>
              </a:rPr>
              <a:t>        - Field trips</a:t>
            </a:r>
            <a:endParaRPr sz="1550">
              <a:solidFill>
                <a:srgbClr val="9FC5E8"/>
              </a:solidFill>
              <a:latin typeface="Open Sans"/>
              <a:ea typeface="Open Sans"/>
              <a:cs typeface="Open Sans"/>
              <a:sym typeface="Open Sans"/>
            </a:endParaRPr>
          </a:p>
          <a:p>
            <a:pPr indent="0" lvl="0" marL="0" rtl="0" algn="l">
              <a:lnSpc>
                <a:spcPct val="100000"/>
              </a:lnSpc>
              <a:spcBef>
                <a:spcPts val="0"/>
              </a:spcBef>
              <a:spcAft>
                <a:spcPts val="0"/>
              </a:spcAft>
              <a:buNone/>
            </a:pPr>
            <a:r>
              <a:rPr lang="en" sz="1550">
                <a:solidFill>
                  <a:srgbClr val="9FC5E8"/>
                </a:solidFill>
                <a:latin typeface="Open Sans"/>
                <a:ea typeface="Open Sans"/>
                <a:cs typeface="Open Sans"/>
                <a:sym typeface="Open Sans"/>
              </a:rPr>
              <a:t>        - Job shadowing</a:t>
            </a:r>
            <a:endParaRPr sz="1550">
              <a:solidFill>
                <a:srgbClr val="9FC5E8"/>
              </a:solidFill>
              <a:latin typeface="Open Sans"/>
              <a:ea typeface="Open Sans"/>
              <a:cs typeface="Open Sans"/>
              <a:sym typeface="Open Sans"/>
            </a:endParaRPr>
          </a:p>
          <a:p>
            <a:pPr indent="0" lvl="0" marL="0" rtl="0" algn="l">
              <a:lnSpc>
                <a:spcPct val="100000"/>
              </a:lnSpc>
              <a:spcBef>
                <a:spcPts val="0"/>
              </a:spcBef>
              <a:spcAft>
                <a:spcPts val="0"/>
              </a:spcAft>
              <a:buNone/>
            </a:pPr>
            <a:r>
              <a:rPr lang="en" sz="1550">
                <a:solidFill>
                  <a:srgbClr val="9FC5E8"/>
                </a:solidFill>
                <a:latin typeface="Open Sans"/>
                <a:ea typeface="Open Sans"/>
                <a:cs typeface="Open Sans"/>
                <a:sym typeface="Open Sans"/>
              </a:rPr>
              <a:t>        - Mentoring</a:t>
            </a:r>
            <a:endParaRPr sz="1550">
              <a:solidFill>
                <a:srgbClr val="9FC5E8"/>
              </a:solidFill>
              <a:latin typeface="Open Sans"/>
              <a:ea typeface="Open Sans"/>
              <a:cs typeface="Open Sans"/>
              <a:sym typeface="Open Sans"/>
            </a:endParaRPr>
          </a:p>
          <a:p>
            <a:pPr indent="0" lvl="0" marL="0" rtl="0" algn="l">
              <a:lnSpc>
                <a:spcPct val="100000"/>
              </a:lnSpc>
              <a:spcBef>
                <a:spcPts val="0"/>
              </a:spcBef>
              <a:spcAft>
                <a:spcPts val="0"/>
              </a:spcAft>
              <a:buNone/>
            </a:pPr>
            <a:r>
              <a:rPr lang="en" sz="1550">
                <a:solidFill>
                  <a:srgbClr val="9FC5E8"/>
                </a:solidFill>
                <a:latin typeface="Open Sans"/>
                <a:ea typeface="Open Sans"/>
                <a:cs typeface="Open Sans"/>
                <a:sym typeface="Open Sans"/>
              </a:rPr>
              <a:t>        - Internship</a:t>
            </a:r>
            <a:endParaRPr sz="1550">
              <a:solidFill>
                <a:srgbClr val="9FC5E8"/>
              </a:solidFill>
              <a:latin typeface="Open Sans"/>
              <a:ea typeface="Open Sans"/>
              <a:cs typeface="Open Sans"/>
              <a:sym typeface="Open Sans"/>
            </a:endParaRPr>
          </a:p>
        </p:txBody>
      </p:sp>
      <p:sp>
        <p:nvSpPr>
          <p:cNvPr id="357" name="Google Shape;357;p40"/>
          <p:cNvSpPr txBox="1"/>
          <p:nvPr/>
        </p:nvSpPr>
        <p:spPr>
          <a:xfrm>
            <a:off x="1314463" y="171825"/>
            <a:ext cx="6403200" cy="883800"/>
          </a:xfrm>
          <a:prstGeom prst="rect">
            <a:avLst/>
          </a:prstGeom>
          <a:noFill/>
          <a:ln>
            <a:noFill/>
          </a:ln>
        </p:spPr>
        <p:txBody>
          <a:bodyPr anchorCtr="0" anchor="t" bIns="91425" lIns="91425" spcFirstLastPara="1" rIns="91425" wrap="square" tIns="91425">
            <a:noAutofit/>
          </a:bodyPr>
          <a:lstStyle/>
          <a:p>
            <a:pPr indent="0" lvl="0" marL="0" rtl="0" algn="l">
              <a:lnSpc>
                <a:spcPct val="135000"/>
              </a:lnSpc>
              <a:spcBef>
                <a:spcPts val="0"/>
              </a:spcBef>
              <a:spcAft>
                <a:spcPts val="0"/>
              </a:spcAft>
              <a:buNone/>
            </a:pPr>
            <a:r>
              <a:rPr b="1" lang="en" sz="3000">
                <a:solidFill>
                  <a:srgbClr val="FFFFFF"/>
                </a:solidFill>
              </a:rPr>
              <a:t>What are the benefits of the Digital Media Career Academy?</a:t>
            </a:r>
            <a:endParaRPr>
              <a:latin typeface="Open Sans"/>
              <a:ea typeface="Open Sans"/>
              <a:cs typeface="Open Sans"/>
              <a:sym typeface="Open Sans"/>
            </a:endParaRPr>
          </a:p>
        </p:txBody>
      </p:sp>
      <p:sp>
        <p:nvSpPr>
          <p:cNvPr id="358" name="Google Shape;358;p40"/>
          <p:cNvSpPr txBox="1"/>
          <p:nvPr/>
        </p:nvSpPr>
        <p:spPr>
          <a:xfrm>
            <a:off x="387600" y="1497775"/>
            <a:ext cx="4336500" cy="6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50">
                <a:solidFill>
                  <a:srgbClr val="9FC5E8"/>
                </a:solidFill>
                <a:latin typeface="Open Sans"/>
                <a:ea typeface="Open Sans"/>
                <a:cs typeface="Open Sans"/>
                <a:sym typeface="Open Sans"/>
              </a:rPr>
              <a:t>The Digital Media Academy provides students access to:</a:t>
            </a:r>
            <a:endParaRPr b="1">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1"/>
          <p:cNvSpPr txBox="1"/>
          <p:nvPr>
            <p:ph type="title"/>
          </p:nvPr>
        </p:nvSpPr>
        <p:spPr>
          <a:xfrm>
            <a:off x="1522775" y="154313"/>
            <a:ext cx="7309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9FC5E8"/>
                </a:solidFill>
              </a:rPr>
              <a:t>DIGITAL MEDIA CAREER ACADEMY AT MILLBROOK</a:t>
            </a:r>
            <a:endParaRPr sz="3100">
              <a:solidFill>
                <a:srgbClr val="9FC5E8"/>
              </a:solidFill>
            </a:endParaRPr>
          </a:p>
        </p:txBody>
      </p:sp>
      <p:sp>
        <p:nvSpPr>
          <p:cNvPr id="364" name="Google Shape;364;p41"/>
          <p:cNvSpPr txBox="1"/>
          <p:nvPr>
            <p:ph idx="2" type="body"/>
          </p:nvPr>
        </p:nvSpPr>
        <p:spPr>
          <a:xfrm>
            <a:off x="120325" y="105562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9FC5E8"/>
                </a:solidFill>
              </a:rPr>
              <a:t>Courses &amp; Enrollment</a:t>
            </a:r>
            <a:endParaRPr b="1" sz="2100">
              <a:solidFill>
                <a:srgbClr val="9FC5E8"/>
              </a:solidFill>
            </a:endParaRPr>
          </a:p>
          <a:p>
            <a:pPr indent="0" lvl="0" marL="0" rtl="0" algn="l">
              <a:spcBef>
                <a:spcPts val="1600"/>
              </a:spcBef>
              <a:spcAft>
                <a:spcPts val="0"/>
              </a:spcAft>
              <a:buNone/>
            </a:pPr>
            <a:r>
              <a:rPr b="1" lang="en" sz="2100">
                <a:solidFill>
                  <a:srgbClr val="9FC5E8"/>
                </a:solidFill>
              </a:rPr>
              <a:t> </a:t>
            </a:r>
            <a:endParaRPr b="1" sz="2100">
              <a:solidFill>
                <a:srgbClr val="9FC5E8"/>
              </a:solidFill>
            </a:endParaRPr>
          </a:p>
          <a:p>
            <a:pPr indent="0" lvl="0" marL="0" rtl="0" algn="l">
              <a:spcBef>
                <a:spcPts val="1600"/>
              </a:spcBef>
              <a:spcAft>
                <a:spcPts val="1600"/>
              </a:spcAft>
              <a:buNone/>
            </a:pPr>
            <a:r>
              <a:t/>
            </a:r>
            <a:endParaRPr sz="1600">
              <a:solidFill>
                <a:srgbClr val="9FC5E8"/>
              </a:solidFill>
            </a:endParaRPr>
          </a:p>
        </p:txBody>
      </p:sp>
      <p:pic>
        <p:nvPicPr>
          <p:cNvPr id="365" name="Google Shape;365;p41"/>
          <p:cNvPicPr preferRelativeResize="0"/>
          <p:nvPr/>
        </p:nvPicPr>
        <p:blipFill>
          <a:blip r:embed="rId3">
            <a:alphaModFix amt="52000"/>
          </a:blip>
          <a:stretch>
            <a:fillRect/>
          </a:stretch>
        </p:blipFill>
        <p:spPr>
          <a:xfrm>
            <a:off x="0" y="0"/>
            <a:ext cx="1087700" cy="1055625"/>
          </a:xfrm>
          <a:prstGeom prst="rect">
            <a:avLst/>
          </a:prstGeom>
          <a:noFill/>
          <a:ln>
            <a:noFill/>
          </a:ln>
        </p:spPr>
      </p:pic>
      <p:pic>
        <p:nvPicPr>
          <p:cNvPr id="366" name="Google Shape;366;p41"/>
          <p:cNvPicPr preferRelativeResize="0"/>
          <p:nvPr/>
        </p:nvPicPr>
        <p:blipFill rotWithShape="1">
          <a:blip r:embed="rId4">
            <a:alphaModFix/>
          </a:blip>
          <a:srcRect b="0" l="0" r="0" t="19218"/>
          <a:stretch/>
        </p:blipFill>
        <p:spPr>
          <a:xfrm>
            <a:off x="610013" y="1694125"/>
            <a:ext cx="7923974" cy="29963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ph type="title"/>
          </p:nvPr>
        </p:nvSpPr>
        <p:spPr>
          <a:xfrm>
            <a:off x="265500" y="1371525"/>
            <a:ext cx="4045200" cy="16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900">
                <a:solidFill>
                  <a:srgbClr val="9FC5E8"/>
                </a:solidFill>
              </a:rPr>
              <a:t>Millbrook High School </a:t>
            </a:r>
            <a:endParaRPr sz="3900">
              <a:solidFill>
                <a:srgbClr val="9FC5E8"/>
              </a:solidFill>
            </a:endParaRPr>
          </a:p>
          <a:p>
            <a:pPr indent="0" lvl="0" marL="0" rtl="0" algn="ctr">
              <a:spcBef>
                <a:spcPts val="0"/>
              </a:spcBef>
              <a:spcAft>
                <a:spcPts val="0"/>
              </a:spcAft>
              <a:buNone/>
            </a:pPr>
            <a:r>
              <a:rPr lang="en" sz="3900">
                <a:solidFill>
                  <a:srgbClr val="9FC5E8"/>
                </a:solidFill>
              </a:rPr>
              <a:t>Presents:</a:t>
            </a:r>
            <a:endParaRPr sz="3900">
              <a:solidFill>
                <a:srgbClr val="9FC5E8"/>
              </a:solidFill>
            </a:endParaRPr>
          </a:p>
          <a:p>
            <a:pPr indent="0" lvl="0" marL="0" rtl="0" algn="ctr">
              <a:spcBef>
                <a:spcPts val="0"/>
              </a:spcBef>
              <a:spcAft>
                <a:spcPts val="0"/>
              </a:spcAft>
              <a:buNone/>
            </a:pPr>
            <a:r>
              <a:rPr lang="en" sz="3900">
                <a:solidFill>
                  <a:srgbClr val="9FC5E8"/>
                </a:solidFill>
              </a:rPr>
              <a:t>What is a Wildcat?</a:t>
            </a:r>
            <a:endParaRPr sz="3900">
              <a:solidFill>
                <a:srgbClr val="9FC5E8"/>
              </a:solidFill>
            </a:endParaRPr>
          </a:p>
        </p:txBody>
      </p:sp>
      <p:sp>
        <p:nvSpPr>
          <p:cNvPr id="86" name="Google Shape;86;p15"/>
          <p:cNvSpPr txBox="1"/>
          <p:nvPr>
            <p:ph idx="2" type="body"/>
          </p:nvPr>
        </p:nvSpPr>
        <p:spPr>
          <a:xfrm>
            <a:off x="4719475" y="0"/>
            <a:ext cx="4265100" cy="44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hlinkClick action="ppaction://hlinksldjump" r:id="rId3"/>
              </a:rPr>
              <a:t>Who Are We?</a:t>
            </a:r>
            <a:endParaRPr b="1"/>
          </a:p>
          <a:p>
            <a:pPr indent="0" lvl="0" marL="0" rtl="0" algn="l">
              <a:spcBef>
                <a:spcPts val="1600"/>
              </a:spcBef>
              <a:spcAft>
                <a:spcPts val="0"/>
              </a:spcAft>
              <a:buNone/>
            </a:pPr>
            <a:r>
              <a:rPr b="1" lang="en" u="sng">
                <a:hlinkClick action="ppaction://hlinksldjump" r:id="rId4"/>
              </a:rPr>
              <a:t>Why Millbrook?</a:t>
            </a:r>
            <a:endParaRPr b="1"/>
          </a:p>
          <a:p>
            <a:pPr indent="0" lvl="0" marL="0" rtl="0" algn="l">
              <a:spcBef>
                <a:spcPts val="1600"/>
              </a:spcBef>
              <a:spcAft>
                <a:spcPts val="0"/>
              </a:spcAft>
              <a:buNone/>
            </a:pPr>
            <a:r>
              <a:rPr b="1" lang="en" u="sng">
                <a:hlinkClick action="ppaction://hlinksldjump" r:id="rId5"/>
              </a:rPr>
              <a:t>Schedule</a:t>
            </a:r>
            <a:endParaRPr b="1"/>
          </a:p>
          <a:p>
            <a:pPr indent="0" lvl="0" marL="0" rtl="0" algn="l">
              <a:spcBef>
                <a:spcPts val="1600"/>
              </a:spcBef>
              <a:spcAft>
                <a:spcPts val="0"/>
              </a:spcAft>
              <a:buNone/>
            </a:pPr>
            <a:r>
              <a:rPr b="1" lang="en" u="sng">
                <a:hlinkClick action="ppaction://hlinksldjump" r:id="rId6"/>
              </a:rPr>
              <a:t>The International </a:t>
            </a:r>
            <a:r>
              <a:rPr b="1" lang="en" u="sng">
                <a:hlinkClick action="ppaction://hlinksldjump" r:id="rId7"/>
              </a:rPr>
              <a:t>Baccalaureate</a:t>
            </a:r>
            <a:endParaRPr b="1"/>
          </a:p>
          <a:p>
            <a:pPr indent="0" lvl="0" marL="0" rtl="0" algn="l">
              <a:spcBef>
                <a:spcPts val="1600"/>
              </a:spcBef>
              <a:spcAft>
                <a:spcPts val="0"/>
              </a:spcAft>
              <a:buNone/>
            </a:pPr>
            <a:r>
              <a:rPr b="1" lang="en" u="sng">
                <a:hlinkClick action="ppaction://hlinksldjump" r:id="rId8"/>
              </a:rPr>
              <a:t>The Arts at Millbrook</a:t>
            </a:r>
            <a:endParaRPr b="1"/>
          </a:p>
          <a:p>
            <a:pPr indent="0" lvl="0" marL="0" rtl="0" algn="l">
              <a:spcBef>
                <a:spcPts val="1600"/>
              </a:spcBef>
              <a:spcAft>
                <a:spcPts val="0"/>
              </a:spcAft>
              <a:buNone/>
            </a:pPr>
            <a:r>
              <a:rPr b="1" lang="en" u="sng">
                <a:hlinkClick action="ppaction://hlinksldjump" r:id="rId9"/>
              </a:rPr>
              <a:t>JROTC</a:t>
            </a:r>
            <a:endParaRPr b="1"/>
          </a:p>
          <a:p>
            <a:pPr indent="0" lvl="0" marL="0" rtl="0" algn="l">
              <a:spcBef>
                <a:spcPts val="1600"/>
              </a:spcBef>
              <a:spcAft>
                <a:spcPts val="0"/>
              </a:spcAft>
              <a:buNone/>
            </a:pPr>
            <a:r>
              <a:rPr b="1" lang="en" u="sng">
                <a:hlinkClick action="ppaction://hlinksldjump" r:id="rId10"/>
              </a:rPr>
              <a:t>Digital Media Academy</a:t>
            </a:r>
            <a:endParaRPr b="1"/>
          </a:p>
          <a:p>
            <a:pPr indent="0" lvl="0" marL="0" rtl="0" algn="l">
              <a:spcBef>
                <a:spcPts val="1600"/>
              </a:spcBef>
              <a:spcAft>
                <a:spcPts val="0"/>
              </a:spcAft>
              <a:buNone/>
            </a:pPr>
            <a:r>
              <a:rPr b="1" lang="en" u="sng">
                <a:hlinkClick action="ppaction://hlinksldjump" r:id="rId11"/>
              </a:rPr>
              <a:t>Traditional Academics</a:t>
            </a:r>
            <a:endParaRPr b="1"/>
          </a:p>
          <a:p>
            <a:pPr indent="0" lvl="0" marL="0" rtl="0" algn="l">
              <a:spcBef>
                <a:spcPts val="1600"/>
              </a:spcBef>
              <a:spcAft>
                <a:spcPts val="0"/>
              </a:spcAft>
              <a:buNone/>
            </a:pPr>
            <a:r>
              <a:rPr b="1" lang="en" u="sng">
                <a:hlinkClick action="ppaction://hlinksldjump" r:id="rId12"/>
              </a:rPr>
              <a:t>Life at Millbrook</a:t>
            </a:r>
            <a:endParaRPr b="1"/>
          </a:p>
          <a:p>
            <a:pPr indent="0" lvl="0" marL="0" rtl="0" algn="l">
              <a:spcBef>
                <a:spcPts val="1600"/>
              </a:spcBef>
              <a:spcAft>
                <a:spcPts val="0"/>
              </a:spcAft>
              <a:buNone/>
            </a:pPr>
            <a:r>
              <a:rPr b="1" lang="en" sz="1400"/>
              <a:t>For more information, click a category above</a:t>
            </a:r>
            <a:endParaRPr b="1" sz="1400"/>
          </a:p>
          <a:p>
            <a:pPr indent="0" lvl="0" marL="0" rtl="0" algn="l">
              <a:spcBef>
                <a:spcPts val="1600"/>
              </a:spcBef>
              <a:spcAft>
                <a:spcPts val="0"/>
              </a:spcAft>
              <a:buNone/>
            </a:pPr>
            <a:r>
              <a:rPr b="1" lang="en" sz="2100">
                <a:solidFill>
                  <a:schemeClr val="accent1"/>
                </a:solidFill>
              </a:rPr>
              <a:t> </a:t>
            </a:r>
            <a:endParaRPr b="1" sz="2100">
              <a:solidFill>
                <a:schemeClr val="accent1"/>
              </a:solidFill>
            </a:endParaRPr>
          </a:p>
          <a:p>
            <a:pPr indent="0" lvl="0" marL="0" rtl="0" algn="l">
              <a:spcBef>
                <a:spcPts val="1600"/>
              </a:spcBef>
              <a:spcAft>
                <a:spcPts val="1600"/>
              </a:spcAft>
              <a:buNone/>
            </a:pPr>
            <a:r>
              <a:t/>
            </a:r>
            <a:endParaRPr b="1" sz="2100">
              <a:solidFill>
                <a:schemeClr val="accent1"/>
              </a:solidFill>
            </a:endParaRPr>
          </a:p>
        </p:txBody>
      </p:sp>
      <p:pic>
        <p:nvPicPr>
          <p:cNvPr id="87" name="Google Shape;87;p15"/>
          <p:cNvPicPr preferRelativeResize="0"/>
          <p:nvPr/>
        </p:nvPicPr>
        <p:blipFill>
          <a:blip r:embed="rId13">
            <a:alphaModFix amt="52000"/>
          </a:blip>
          <a:stretch>
            <a:fillRect/>
          </a:stretch>
        </p:blipFill>
        <p:spPr>
          <a:xfrm>
            <a:off x="0" y="0"/>
            <a:ext cx="1087700" cy="1055625"/>
          </a:xfrm>
          <a:prstGeom prst="rect">
            <a:avLst/>
          </a:prstGeom>
          <a:noFill/>
          <a:ln>
            <a:noFill/>
          </a:ln>
        </p:spPr>
      </p:pic>
      <p:sp>
        <p:nvSpPr>
          <p:cNvPr id="88" name="Google Shape;88;p15"/>
          <p:cNvSpPr txBox="1"/>
          <p:nvPr>
            <p:ph idx="1" type="subTitle"/>
          </p:nvPr>
        </p:nvSpPr>
        <p:spPr>
          <a:xfrm>
            <a:off x="265500" y="3184200"/>
            <a:ext cx="4045200" cy="1235100"/>
          </a:xfrm>
          <a:prstGeom prst="rect">
            <a:avLst/>
          </a:prstGeom>
        </p:spPr>
        <p:txBody>
          <a:bodyPr anchorCtr="0" anchor="t" bIns="91425" lIns="91425" spcFirstLastPara="1" rIns="91425" wrap="square" tIns="91425">
            <a:noAutofit/>
          </a:bodyPr>
          <a:lstStyle/>
          <a:p>
            <a:pPr indent="-355600" lvl="0" marL="457200" rtl="0" algn="ctr">
              <a:spcBef>
                <a:spcPts val="0"/>
              </a:spcBef>
              <a:spcAft>
                <a:spcPts val="0"/>
              </a:spcAft>
              <a:buClr>
                <a:srgbClr val="9FC5E8"/>
              </a:buClr>
              <a:buSzPts val="2000"/>
              <a:buChar char="●"/>
            </a:pPr>
            <a:r>
              <a:rPr b="1" lang="en" sz="2000">
                <a:solidFill>
                  <a:srgbClr val="9FC5E8"/>
                </a:solidFill>
              </a:rPr>
              <a:t>Choose your destination to the right.</a:t>
            </a:r>
            <a:endParaRPr b="1" sz="2000">
              <a:solidFill>
                <a:srgbClr val="9FC5E8"/>
              </a:solidFill>
            </a:endParaRPr>
          </a:p>
          <a:p>
            <a:pPr indent="-355600" lvl="0" marL="457200" rtl="0" algn="ctr">
              <a:spcBef>
                <a:spcPts val="0"/>
              </a:spcBef>
              <a:spcAft>
                <a:spcPts val="0"/>
              </a:spcAft>
              <a:buClr>
                <a:srgbClr val="9FC5E8"/>
              </a:buClr>
              <a:buSzPts val="2000"/>
              <a:buChar char="●"/>
            </a:pPr>
            <a:r>
              <a:rPr b="1" lang="en" sz="2000">
                <a:solidFill>
                  <a:schemeClr val="accent1"/>
                </a:solidFill>
              </a:rPr>
              <a:t>Click HOMEBASE</a:t>
            </a:r>
            <a:r>
              <a:rPr b="1" lang="en" sz="2000">
                <a:solidFill>
                  <a:srgbClr val="9FC5E8"/>
                </a:solidFill>
              </a:rPr>
              <a:t> on the top of each slide to return back to this page</a:t>
            </a:r>
            <a:endParaRPr b="1" sz="2000">
              <a:solidFill>
                <a:srgbClr val="9FC5E8"/>
              </a:solidFill>
            </a:endParaRPr>
          </a:p>
        </p:txBody>
      </p:sp>
      <p:sp>
        <p:nvSpPr>
          <p:cNvPr id="89" name="Google Shape;89;p15"/>
          <p:cNvSpPr txBox="1"/>
          <p:nvPr/>
        </p:nvSpPr>
        <p:spPr>
          <a:xfrm>
            <a:off x="7400700" y="66600"/>
            <a:ext cx="16431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u="sng">
                <a:solidFill>
                  <a:schemeClr val="accent1"/>
                </a:solidFill>
                <a:latin typeface="Open Sans"/>
                <a:ea typeface="Open Sans"/>
                <a:cs typeface="Open Sans"/>
                <a:sym typeface="Open Sans"/>
              </a:rPr>
              <a:t>HOMEBASE</a:t>
            </a:r>
            <a:endParaRPr u="sng">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2"/>
          <p:cNvSpPr txBox="1"/>
          <p:nvPr>
            <p:ph idx="2" type="body"/>
          </p:nvPr>
        </p:nvSpPr>
        <p:spPr>
          <a:xfrm>
            <a:off x="1315950" y="2977975"/>
            <a:ext cx="6512100" cy="702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800">
                <a:solidFill>
                  <a:srgbClr val="9FC5E8"/>
                </a:solidFill>
              </a:rPr>
              <a:t>Visit MHS Digital Media website:</a:t>
            </a:r>
            <a:r>
              <a:rPr b="1" lang="en" sz="1800"/>
              <a:t> </a:t>
            </a:r>
            <a:r>
              <a:rPr b="1" lang="en" sz="1800">
                <a:solidFill>
                  <a:schemeClr val="accent1"/>
                </a:solidFill>
              </a:rPr>
              <a:t> </a:t>
            </a:r>
            <a:endParaRPr b="1" sz="1800">
              <a:solidFill>
                <a:schemeClr val="accent1"/>
              </a:solidFill>
            </a:endParaRPr>
          </a:p>
          <a:p>
            <a:pPr indent="0" lvl="0" marL="0" rtl="0" algn="ctr">
              <a:lnSpc>
                <a:spcPct val="100000"/>
              </a:lnSpc>
              <a:spcBef>
                <a:spcPts val="1600"/>
              </a:spcBef>
              <a:spcAft>
                <a:spcPts val="0"/>
              </a:spcAft>
              <a:buNone/>
            </a:pPr>
            <a:r>
              <a:rPr b="1" lang="en" sz="1800" u="sng">
                <a:solidFill>
                  <a:srgbClr val="FF9900"/>
                </a:solidFill>
                <a:hlinkClick r:id="rId3">
                  <a:extLst>
                    <a:ext uri="{A12FA001-AC4F-418D-AE19-62706E023703}">
                      <ahyp:hlinkClr val="tx"/>
                    </a:ext>
                  </a:extLst>
                </a:hlinkClick>
              </a:rPr>
              <a:t>https://mhsdmca2014.wixsite.com/mhsdmca2014</a:t>
            </a:r>
            <a:endParaRPr b="1" sz="1800">
              <a:solidFill>
                <a:srgbClr val="FF9900"/>
              </a:solidFill>
            </a:endParaRPr>
          </a:p>
          <a:p>
            <a:pPr indent="0" lvl="0" marL="0" rtl="0" algn="ctr">
              <a:lnSpc>
                <a:spcPct val="100000"/>
              </a:lnSpc>
              <a:spcBef>
                <a:spcPts val="1600"/>
              </a:spcBef>
              <a:spcAft>
                <a:spcPts val="0"/>
              </a:spcAft>
              <a:buNone/>
            </a:pPr>
            <a:r>
              <a:t/>
            </a:r>
            <a:endParaRPr b="1">
              <a:solidFill>
                <a:srgbClr val="FF9900"/>
              </a:solidFill>
            </a:endParaRPr>
          </a:p>
          <a:p>
            <a:pPr indent="0" lvl="0" marL="0" rtl="0" algn="ctr">
              <a:spcBef>
                <a:spcPts val="1600"/>
              </a:spcBef>
              <a:spcAft>
                <a:spcPts val="1600"/>
              </a:spcAft>
              <a:buNone/>
            </a:pPr>
            <a:r>
              <a:rPr b="1" lang="en"/>
              <a:t> </a:t>
            </a:r>
            <a:endParaRPr b="1"/>
          </a:p>
        </p:txBody>
      </p:sp>
      <p:pic>
        <p:nvPicPr>
          <p:cNvPr id="372" name="Google Shape;372;p42"/>
          <p:cNvPicPr preferRelativeResize="0"/>
          <p:nvPr/>
        </p:nvPicPr>
        <p:blipFill>
          <a:blip r:embed="rId4">
            <a:alphaModFix/>
          </a:blip>
          <a:stretch>
            <a:fillRect/>
          </a:stretch>
        </p:blipFill>
        <p:spPr>
          <a:xfrm>
            <a:off x="406950" y="193200"/>
            <a:ext cx="2020302" cy="2020302"/>
          </a:xfrm>
          <a:prstGeom prst="rect">
            <a:avLst/>
          </a:prstGeom>
          <a:noFill/>
          <a:ln>
            <a:noFill/>
          </a:ln>
        </p:spPr>
      </p:pic>
      <p:pic>
        <p:nvPicPr>
          <p:cNvPr id="373" name="Google Shape;373;p42">
            <a:hlinkClick r:id="rId5"/>
          </p:cNvPr>
          <p:cNvPicPr preferRelativeResize="0"/>
          <p:nvPr/>
        </p:nvPicPr>
        <p:blipFill>
          <a:blip r:embed="rId6">
            <a:alphaModFix/>
          </a:blip>
          <a:stretch>
            <a:fillRect/>
          </a:stretch>
        </p:blipFill>
        <p:spPr>
          <a:xfrm>
            <a:off x="3377325" y="4099013"/>
            <a:ext cx="619648" cy="619648"/>
          </a:xfrm>
          <a:prstGeom prst="rect">
            <a:avLst/>
          </a:prstGeom>
          <a:noFill/>
          <a:ln>
            <a:noFill/>
          </a:ln>
        </p:spPr>
      </p:pic>
      <p:pic>
        <p:nvPicPr>
          <p:cNvPr id="374" name="Google Shape;374;p42">
            <a:hlinkClick r:id="rId7"/>
          </p:cNvPr>
          <p:cNvPicPr preferRelativeResize="0"/>
          <p:nvPr/>
        </p:nvPicPr>
        <p:blipFill>
          <a:blip r:embed="rId8">
            <a:alphaModFix/>
          </a:blip>
          <a:stretch>
            <a:fillRect/>
          </a:stretch>
        </p:blipFill>
        <p:spPr>
          <a:xfrm>
            <a:off x="5195426" y="4157075"/>
            <a:ext cx="619651" cy="503525"/>
          </a:xfrm>
          <a:prstGeom prst="rect">
            <a:avLst/>
          </a:prstGeom>
          <a:noFill/>
          <a:ln>
            <a:noFill/>
          </a:ln>
        </p:spPr>
      </p:pic>
      <p:pic>
        <p:nvPicPr>
          <p:cNvPr id="375" name="Google Shape;375;p42">
            <a:hlinkClick r:id="rId9"/>
          </p:cNvPr>
          <p:cNvPicPr preferRelativeResize="0"/>
          <p:nvPr/>
        </p:nvPicPr>
        <p:blipFill>
          <a:blip r:embed="rId10">
            <a:alphaModFix/>
          </a:blip>
          <a:stretch>
            <a:fillRect/>
          </a:stretch>
        </p:blipFill>
        <p:spPr>
          <a:xfrm>
            <a:off x="4262163" y="4101570"/>
            <a:ext cx="619650" cy="614529"/>
          </a:xfrm>
          <a:prstGeom prst="rect">
            <a:avLst/>
          </a:prstGeom>
          <a:noFill/>
          <a:ln>
            <a:noFill/>
          </a:ln>
        </p:spPr>
      </p:pic>
      <p:sp>
        <p:nvSpPr>
          <p:cNvPr id="376" name="Google Shape;376;p42"/>
          <p:cNvSpPr txBox="1"/>
          <p:nvPr/>
        </p:nvSpPr>
        <p:spPr>
          <a:xfrm>
            <a:off x="3304500" y="385650"/>
            <a:ext cx="4662300" cy="50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200">
                <a:solidFill>
                  <a:srgbClr val="9FC5E8"/>
                </a:solidFill>
                <a:latin typeface="Open Sans"/>
                <a:ea typeface="Open Sans"/>
                <a:cs typeface="Open Sans"/>
                <a:sym typeface="Open Sans"/>
              </a:rPr>
              <a:t>CONTACT INFORMATION: </a:t>
            </a:r>
            <a:endParaRPr>
              <a:latin typeface="Open Sans"/>
              <a:ea typeface="Open Sans"/>
              <a:cs typeface="Open Sans"/>
              <a:sym typeface="Open Sans"/>
            </a:endParaRPr>
          </a:p>
        </p:txBody>
      </p:sp>
      <p:sp>
        <p:nvSpPr>
          <p:cNvPr id="377" name="Google Shape;377;p42"/>
          <p:cNvSpPr txBox="1"/>
          <p:nvPr/>
        </p:nvSpPr>
        <p:spPr>
          <a:xfrm>
            <a:off x="3235050" y="1111688"/>
            <a:ext cx="4801200" cy="748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9FC5E8"/>
                </a:solidFill>
                <a:latin typeface="Open Sans"/>
                <a:ea typeface="Open Sans"/>
                <a:cs typeface="Open Sans"/>
                <a:sym typeface="Open Sans"/>
              </a:rPr>
              <a:t>Dana Kaushik, Career Academy Coordinator </a:t>
            </a:r>
            <a:r>
              <a:rPr b="1" lang="en" u="sng">
                <a:solidFill>
                  <a:schemeClr val="accent1"/>
                </a:solidFill>
                <a:latin typeface="Open Sans"/>
                <a:ea typeface="Open Sans"/>
                <a:cs typeface="Open Sans"/>
                <a:sym typeface="Open Sans"/>
                <a:hlinkClick r:id="rId11">
                  <a:extLst>
                    <a:ext uri="{A12FA001-AC4F-418D-AE19-62706E023703}">
                      <ahyp:hlinkClr val="tx"/>
                    </a:ext>
                  </a:extLst>
                </a:hlinkClick>
              </a:rPr>
              <a:t>dkaushik@wcpss.net</a:t>
            </a:r>
            <a:r>
              <a:rPr b="1" lang="en">
                <a:solidFill>
                  <a:schemeClr val="accent1"/>
                </a:solidFill>
                <a:latin typeface="Open Sans"/>
                <a:ea typeface="Open Sans"/>
                <a:cs typeface="Open Sans"/>
                <a:sym typeface="Open Sans"/>
              </a:rPr>
              <a:t> 	</a:t>
            </a:r>
            <a:endParaRPr b="1">
              <a:solidFill>
                <a:schemeClr val="accent1"/>
              </a:solidFill>
              <a:latin typeface="Open Sans"/>
              <a:ea typeface="Open Sans"/>
              <a:cs typeface="Open Sans"/>
              <a:sym typeface="Open Sans"/>
            </a:endParaRPr>
          </a:p>
          <a:p>
            <a:pPr indent="0" lvl="0" marL="0" rtl="0" algn="ctr">
              <a:lnSpc>
                <a:spcPct val="100000"/>
              </a:lnSpc>
              <a:spcBef>
                <a:spcPts val="0"/>
              </a:spcBef>
              <a:spcAft>
                <a:spcPts val="0"/>
              </a:spcAft>
              <a:buNone/>
            </a:pPr>
            <a:r>
              <a:rPr b="1" lang="en">
                <a:solidFill>
                  <a:srgbClr val="9FC5E8"/>
                </a:solidFill>
                <a:latin typeface="Open Sans"/>
                <a:ea typeface="Open Sans"/>
                <a:cs typeface="Open Sans"/>
                <a:sym typeface="Open Sans"/>
              </a:rPr>
              <a:t>919.850.8787 ext 21420</a:t>
            </a:r>
            <a:endParaRPr b="1">
              <a:solidFill>
                <a:srgbClr val="9FC5E8"/>
              </a:solidFill>
              <a:latin typeface="Open Sans"/>
              <a:ea typeface="Open Sans"/>
              <a:cs typeface="Open Sans"/>
              <a:sym typeface="Open Sans"/>
            </a:endParaRPr>
          </a:p>
        </p:txBody>
      </p:sp>
      <p:sp>
        <p:nvSpPr>
          <p:cNvPr id="378" name="Google Shape;378;p42"/>
          <p:cNvSpPr txBox="1"/>
          <p:nvPr/>
        </p:nvSpPr>
        <p:spPr>
          <a:xfrm>
            <a:off x="3662700" y="2082825"/>
            <a:ext cx="3945900" cy="7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FC5E8"/>
                </a:solidFill>
                <a:latin typeface="Open Sans"/>
                <a:ea typeface="Open Sans"/>
                <a:cs typeface="Open Sans"/>
                <a:sym typeface="Open Sans"/>
              </a:rPr>
              <a:t> Jenny Cahoon, Counselor </a:t>
            </a:r>
            <a:endParaRPr b="1">
              <a:solidFill>
                <a:srgbClr val="9FC5E8"/>
              </a:solidFill>
              <a:latin typeface="Open Sans"/>
              <a:ea typeface="Open Sans"/>
              <a:cs typeface="Open Sans"/>
              <a:sym typeface="Open Sans"/>
            </a:endParaRPr>
          </a:p>
          <a:p>
            <a:pPr indent="0" lvl="0" marL="0" rtl="0" algn="ctr">
              <a:spcBef>
                <a:spcPts val="0"/>
              </a:spcBef>
              <a:spcAft>
                <a:spcPts val="0"/>
              </a:spcAft>
              <a:buNone/>
            </a:pPr>
            <a:r>
              <a:rPr b="1" lang="en">
                <a:solidFill>
                  <a:schemeClr val="dk2"/>
                </a:solidFill>
                <a:latin typeface="Open Sans"/>
                <a:ea typeface="Open Sans"/>
                <a:cs typeface="Open Sans"/>
                <a:sym typeface="Open Sans"/>
              </a:rPr>
              <a:t>	</a:t>
            </a:r>
            <a:r>
              <a:rPr b="1" lang="en" u="sng">
                <a:solidFill>
                  <a:schemeClr val="accent1"/>
                </a:solidFill>
                <a:latin typeface="Open Sans"/>
                <a:ea typeface="Open Sans"/>
                <a:cs typeface="Open Sans"/>
                <a:sym typeface="Open Sans"/>
                <a:hlinkClick r:id="rId12">
                  <a:extLst>
                    <a:ext uri="{A12FA001-AC4F-418D-AE19-62706E023703}">
                      <ahyp:hlinkClr val="tx"/>
                    </a:ext>
                  </a:extLst>
                </a:hlinkClick>
              </a:rPr>
              <a:t>jcahoon@wcpss.net</a:t>
            </a:r>
            <a:r>
              <a:rPr b="1" lang="en">
                <a:solidFill>
                  <a:schemeClr val="accent1"/>
                </a:solidFill>
                <a:latin typeface="Open Sans"/>
                <a:ea typeface="Open Sans"/>
                <a:cs typeface="Open Sans"/>
                <a:sym typeface="Open Sans"/>
              </a:rPr>
              <a:t> </a:t>
            </a:r>
            <a:r>
              <a:rPr b="1" lang="en">
                <a:solidFill>
                  <a:schemeClr val="dk2"/>
                </a:solidFill>
                <a:latin typeface="Open Sans"/>
                <a:ea typeface="Open Sans"/>
                <a:cs typeface="Open Sans"/>
                <a:sym typeface="Open Sans"/>
              </a:rPr>
              <a:t> </a:t>
            </a:r>
            <a:endParaRPr b="1">
              <a:solidFill>
                <a:schemeClr val="dk2"/>
              </a:solidFill>
              <a:latin typeface="Open Sans"/>
              <a:ea typeface="Open Sans"/>
              <a:cs typeface="Open Sans"/>
              <a:sym typeface="Open Sans"/>
            </a:endParaRPr>
          </a:p>
          <a:p>
            <a:pPr indent="0" lvl="0" marL="0" rtl="0" algn="ctr">
              <a:spcBef>
                <a:spcPts val="0"/>
              </a:spcBef>
              <a:spcAft>
                <a:spcPts val="0"/>
              </a:spcAft>
              <a:buNone/>
            </a:pPr>
            <a:r>
              <a:rPr b="1" lang="en">
                <a:solidFill>
                  <a:srgbClr val="9FC5E8"/>
                </a:solidFill>
                <a:latin typeface="Open Sans"/>
                <a:ea typeface="Open Sans"/>
                <a:cs typeface="Open Sans"/>
                <a:sym typeface="Open Sans"/>
              </a:rPr>
              <a:t>919.850.8836 </a:t>
            </a:r>
            <a:endParaRPr>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SCHEDULE</a:t>
            </a:r>
            <a:endParaRPr>
              <a:solidFill>
                <a:srgbClr val="9FC5E8"/>
              </a:solidFill>
            </a:endParaRPr>
          </a:p>
        </p:txBody>
      </p:sp>
      <p:sp>
        <p:nvSpPr>
          <p:cNvPr id="384" name="Google Shape;384;p43"/>
          <p:cNvSpPr txBox="1"/>
          <p:nvPr>
            <p:ph idx="1" type="body"/>
          </p:nvPr>
        </p:nvSpPr>
        <p:spPr>
          <a:xfrm>
            <a:off x="311700" y="1266175"/>
            <a:ext cx="3999900" cy="3302700"/>
          </a:xfrm>
          <a:prstGeom prst="rect">
            <a:avLst/>
          </a:prstGeom>
        </p:spPr>
        <p:txBody>
          <a:bodyPr anchorCtr="0" anchor="t" bIns="91425" lIns="91425" spcFirstLastPara="1" rIns="76200" wrap="square" tIns="91425">
            <a:noAutofit/>
          </a:bodyPr>
          <a:lstStyle/>
          <a:p>
            <a:pPr indent="0" lvl="0" marL="0" rtl="0" algn="l">
              <a:spcBef>
                <a:spcPts val="0"/>
              </a:spcBef>
              <a:spcAft>
                <a:spcPts val="0"/>
              </a:spcAft>
              <a:buNone/>
            </a:pPr>
            <a:r>
              <a:rPr lang="en" sz="2400">
                <a:solidFill>
                  <a:srgbClr val="9FC5E8"/>
                </a:solidFill>
              </a:rPr>
              <a:t>Millbrook operates on an A/B schedule with four, 90-minute classes per day</a:t>
            </a:r>
            <a:endParaRPr sz="2400">
              <a:solidFill>
                <a:srgbClr val="9FC5E8"/>
              </a:solidFill>
            </a:endParaRPr>
          </a:p>
          <a:p>
            <a:pPr indent="0" lvl="0" marL="0" rtl="0" algn="l">
              <a:spcBef>
                <a:spcPts val="1600"/>
              </a:spcBef>
              <a:spcAft>
                <a:spcPts val="1600"/>
              </a:spcAft>
              <a:buNone/>
            </a:pPr>
            <a:r>
              <a:rPr lang="en" sz="2400">
                <a:solidFill>
                  <a:srgbClr val="9FC5E8"/>
                </a:solidFill>
              </a:rPr>
              <a:t>There are 3 lunches, w/ off-campus lunch </a:t>
            </a:r>
            <a:r>
              <a:rPr lang="en" sz="2400">
                <a:solidFill>
                  <a:srgbClr val="9FC5E8"/>
                </a:solidFill>
              </a:rPr>
              <a:t>privileges</a:t>
            </a:r>
            <a:r>
              <a:rPr lang="en" sz="2400">
                <a:solidFill>
                  <a:srgbClr val="9FC5E8"/>
                </a:solidFill>
              </a:rPr>
              <a:t> for Seniors and Juniors </a:t>
            </a:r>
            <a:endParaRPr sz="2400">
              <a:solidFill>
                <a:srgbClr val="9FC5E8"/>
              </a:solidFill>
            </a:endParaRPr>
          </a:p>
        </p:txBody>
      </p:sp>
      <p:sp>
        <p:nvSpPr>
          <p:cNvPr id="385" name="Google Shape;385;p43"/>
          <p:cNvSpPr txBox="1"/>
          <p:nvPr>
            <p:ph idx="2" type="body"/>
          </p:nvPr>
        </p:nvSpPr>
        <p:spPr>
          <a:xfrm>
            <a:off x="4500575" y="1027250"/>
            <a:ext cx="4331700" cy="403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000">
                <a:solidFill>
                  <a:srgbClr val="9FC5E8"/>
                </a:solidFill>
              </a:rPr>
              <a:t>Regular Day</a:t>
            </a:r>
            <a:endParaRPr b="1" sz="2000">
              <a:solidFill>
                <a:srgbClr val="9FC5E8"/>
              </a:solidFill>
            </a:endParaRPr>
          </a:p>
        </p:txBody>
      </p:sp>
      <p:sp>
        <p:nvSpPr>
          <p:cNvPr id="386" name="Google Shape;386;p43"/>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3">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graphicFrame>
        <p:nvGraphicFramePr>
          <p:cNvPr id="387" name="Google Shape;387;p43"/>
          <p:cNvGraphicFramePr/>
          <p:nvPr/>
        </p:nvGraphicFramePr>
        <p:xfrm>
          <a:off x="4572000" y="1717900"/>
          <a:ext cx="3000000" cy="3000000"/>
        </p:xfrm>
        <a:graphic>
          <a:graphicData uri="http://schemas.openxmlformats.org/drawingml/2006/table">
            <a:tbl>
              <a:tblPr>
                <a:noFill/>
                <a:tableStyleId>{000142FC-ABDF-4AE6-9D30-AD7816758491}</a:tableStyleId>
              </a:tblPr>
              <a:tblGrid>
                <a:gridCol w="2215000"/>
                <a:gridCol w="2215000"/>
              </a:tblGrid>
              <a:tr h="381000">
                <a:tc>
                  <a:txBody>
                    <a:bodyPr/>
                    <a:lstStyle/>
                    <a:p>
                      <a:pPr indent="0" lvl="0" marL="0" rtl="0" algn="l">
                        <a:spcBef>
                          <a:spcPts val="0"/>
                        </a:spcBef>
                        <a:spcAft>
                          <a:spcPts val="0"/>
                        </a:spcAft>
                        <a:buNone/>
                      </a:pPr>
                      <a:r>
                        <a:rPr b="1" lang="en">
                          <a:solidFill>
                            <a:srgbClr val="9FC5E8"/>
                          </a:solidFill>
                        </a:rPr>
                        <a:t>Class</a:t>
                      </a:r>
                      <a:endParaRPr b="1">
                        <a:solidFill>
                          <a:srgbClr val="9FC5E8"/>
                        </a:solidFill>
                      </a:endParaRPr>
                    </a:p>
                  </a:txBody>
                  <a:tcPr marT="91425" marB="91425" marR="91425" marL="91425"/>
                </a:tc>
                <a:tc>
                  <a:txBody>
                    <a:bodyPr/>
                    <a:lstStyle/>
                    <a:p>
                      <a:pPr indent="0" lvl="0" marL="0" rtl="0" algn="l">
                        <a:spcBef>
                          <a:spcPts val="0"/>
                        </a:spcBef>
                        <a:spcAft>
                          <a:spcPts val="0"/>
                        </a:spcAft>
                        <a:buNone/>
                      </a:pPr>
                      <a:r>
                        <a:rPr b="1" lang="en">
                          <a:solidFill>
                            <a:srgbClr val="9FC5E8"/>
                          </a:solidFill>
                        </a:rPr>
                        <a:t>Time</a:t>
                      </a:r>
                      <a:endParaRPr b="1">
                        <a:solidFill>
                          <a:srgbClr val="9FC5E8"/>
                        </a:solidFill>
                      </a:endParaRPr>
                    </a:p>
                  </a:txBody>
                  <a:tcPr marT="91425" marB="91425" marR="91425" marL="91425"/>
                </a:tc>
              </a:tr>
              <a:tr h="381000">
                <a:tc>
                  <a:txBody>
                    <a:bodyPr/>
                    <a:lstStyle/>
                    <a:p>
                      <a:pPr indent="0" lvl="0" marL="0" rtl="0" algn="l">
                        <a:spcBef>
                          <a:spcPts val="0"/>
                        </a:spcBef>
                        <a:spcAft>
                          <a:spcPts val="0"/>
                        </a:spcAft>
                        <a:buNone/>
                      </a:pPr>
                      <a:r>
                        <a:rPr b="1" lang="en">
                          <a:solidFill>
                            <a:srgbClr val="9FC5E8"/>
                          </a:solidFill>
                        </a:rPr>
                        <a:t>1st Block</a:t>
                      </a:r>
                      <a:endParaRPr b="1">
                        <a:solidFill>
                          <a:srgbClr val="9FC5E8"/>
                        </a:solidFill>
                      </a:endParaRPr>
                    </a:p>
                  </a:txBody>
                  <a:tcPr marT="91425" marB="91425" marR="91425" marL="91425"/>
                </a:tc>
                <a:tc>
                  <a:txBody>
                    <a:bodyPr/>
                    <a:lstStyle/>
                    <a:p>
                      <a:pPr indent="0" lvl="0" marL="0" rtl="0" algn="l">
                        <a:spcBef>
                          <a:spcPts val="0"/>
                        </a:spcBef>
                        <a:spcAft>
                          <a:spcPts val="0"/>
                        </a:spcAft>
                        <a:buNone/>
                      </a:pPr>
                      <a:r>
                        <a:rPr b="1" lang="en">
                          <a:solidFill>
                            <a:srgbClr val="9FC5E8"/>
                          </a:solidFill>
                        </a:rPr>
                        <a:t>7:25-8:55 am</a:t>
                      </a:r>
                      <a:endParaRPr b="1">
                        <a:solidFill>
                          <a:srgbClr val="9FC5E8"/>
                        </a:solidFill>
                      </a:endParaRPr>
                    </a:p>
                  </a:txBody>
                  <a:tcPr marT="91425" marB="91425" marR="91425" marL="91425"/>
                </a:tc>
              </a:tr>
              <a:tr h="381000">
                <a:tc>
                  <a:txBody>
                    <a:bodyPr/>
                    <a:lstStyle/>
                    <a:p>
                      <a:pPr indent="0" lvl="0" marL="0" rtl="0" algn="l">
                        <a:spcBef>
                          <a:spcPts val="0"/>
                        </a:spcBef>
                        <a:spcAft>
                          <a:spcPts val="0"/>
                        </a:spcAft>
                        <a:buNone/>
                      </a:pPr>
                      <a:r>
                        <a:rPr b="1" lang="en">
                          <a:solidFill>
                            <a:srgbClr val="9FC5E8"/>
                          </a:solidFill>
                        </a:rPr>
                        <a:t>2nd Block</a:t>
                      </a:r>
                      <a:endParaRPr b="1">
                        <a:solidFill>
                          <a:srgbClr val="9FC5E8"/>
                        </a:solidFill>
                      </a:endParaRPr>
                    </a:p>
                  </a:txBody>
                  <a:tcPr marT="91425" marB="91425" marR="91425" marL="91425"/>
                </a:tc>
                <a:tc>
                  <a:txBody>
                    <a:bodyPr/>
                    <a:lstStyle/>
                    <a:p>
                      <a:pPr indent="0" lvl="0" marL="0" rtl="0" algn="l">
                        <a:spcBef>
                          <a:spcPts val="0"/>
                        </a:spcBef>
                        <a:spcAft>
                          <a:spcPts val="0"/>
                        </a:spcAft>
                        <a:buNone/>
                      </a:pPr>
                      <a:r>
                        <a:rPr b="1" lang="en">
                          <a:solidFill>
                            <a:srgbClr val="9FC5E8"/>
                          </a:solidFill>
                        </a:rPr>
                        <a:t>9:00-10:33 am</a:t>
                      </a:r>
                      <a:endParaRPr b="1">
                        <a:solidFill>
                          <a:srgbClr val="9FC5E8"/>
                        </a:solidFill>
                      </a:endParaRPr>
                    </a:p>
                  </a:txBody>
                  <a:tcPr marT="91425" marB="91425" marR="91425" marL="91425"/>
                </a:tc>
              </a:tr>
              <a:tr h="381000">
                <a:tc>
                  <a:txBody>
                    <a:bodyPr/>
                    <a:lstStyle/>
                    <a:p>
                      <a:pPr indent="0" lvl="0" marL="0" rtl="0" algn="l">
                        <a:spcBef>
                          <a:spcPts val="0"/>
                        </a:spcBef>
                        <a:spcAft>
                          <a:spcPts val="0"/>
                        </a:spcAft>
                        <a:buNone/>
                      </a:pPr>
                      <a:r>
                        <a:rPr b="1" lang="en">
                          <a:solidFill>
                            <a:srgbClr val="9FC5E8"/>
                          </a:solidFill>
                        </a:rPr>
                        <a:t>3rd Block</a:t>
                      </a:r>
                      <a:endParaRPr b="1">
                        <a:solidFill>
                          <a:srgbClr val="9FC5E8"/>
                        </a:solidFill>
                      </a:endParaRPr>
                    </a:p>
                  </a:txBody>
                  <a:tcPr marT="91425" marB="91425" marR="91425" marL="91425"/>
                </a:tc>
                <a:tc>
                  <a:txBody>
                    <a:bodyPr/>
                    <a:lstStyle/>
                    <a:p>
                      <a:pPr indent="0" lvl="0" marL="0" rtl="0" algn="l">
                        <a:spcBef>
                          <a:spcPts val="0"/>
                        </a:spcBef>
                        <a:spcAft>
                          <a:spcPts val="0"/>
                        </a:spcAft>
                        <a:buNone/>
                      </a:pPr>
                      <a:r>
                        <a:rPr b="1" lang="en">
                          <a:solidFill>
                            <a:srgbClr val="9FC5E8"/>
                          </a:solidFill>
                        </a:rPr>
                        <a:t>10:33-12:43 pm</a:t>
                      </a:r>
                      <a:endParaRPr b="1">
                        <a:solidFill>
                          <a:srgbClr val="9FC5E8"/>
                        </a:solidFill>
                      </a:endParaRPr>
                    </a:p>
                  </a:txBody>
                  <a:tcPr marT="91425" marB="91425" marR="91425" marL="91425"/>
                </a:tc>
              </a:tr>
              <a:tr h="381000">
                <a:tc>
                  <a:txBody>
                    <a:bodyPr/>
                    <a:lstStyle/>
                    <a:p>
                      <a:pPr indent="0" lvl="0" marL="365760" rtl="0" algn="l">
                        <a:spcBef>
                          <a:spcPts val="0"/>
                        </a:spcBef>
                        <a:spcAft>
                          <a:spcPts val="0"/>
                        </a:spcAft>
                        <a:buNone/>
                      </a:pPr>
                      <a:r>
                        <a:rPr b="1" i="1" lang="en">
                          <a:solidFill>
                            <a:schemeClr val="accent1"/>
                          </a:solidFill>
                        </a:rPr>
                        <a:t>1st Lunch</a:t>
                      </a:r>
                      <a:endParaRPr b="1" i="1">
                        <a:solidFill>
                          <a:schemeClr val="accent1"/>
                        </a:solidFill>
                      </a:endParaRPr>
                    </a:p>
                  </a:txBody>
                  <a:tcPr marT="91425" marB="91425" marR="91425" marL="91425"/>
                </a:tc>
                <a:tc>
                  <a:txBody>
                    <a:bodyPr/>
                    <a:lstStyle/>
                    <a:p>
                      <a:pPr indent="-9144" lvl="0" marL="9144" rtl="0" algn="l">
                        <a:spcBef>
                          <a:spcPts val="0"/>
                        </a:spcBef>
                        <a:spcAft>
                          <a:spcPts val="0"/>
                        </a:spcAft>
                        <a:buNone/>
                      </a:pPr>
                      <a:r>
                        <a:rPr b="1" i="1" lang="en">
                          <a:solidFill>
                            <a:schemeClr val="accent1"/>
                          </a:solidFill>
                        </a:rPr>
                        <a:t>10:33-11:08 am</a:t>
                      </a:r>
                      <a:endParaRPr b="1" i="1">
                        <a:solidFill>
                          <a:schemeClr val="accent1"/>
                        </a:solidFill>
                      </a:endParaRPr>
                    </a:p>
                  </a:txBody>
                  <a:tcPr marT="91425" marB="0" marR="91425" marL="91425"/>
                </a:tc>
              </a:tr>
              <a:tr h="381000">
                <a:tc>
                  <a:txBody>
                    <a:bodyPr/>
                    <a:lstStyle/>
                    <a:p>
                      <a:pPr indent="0" lvl="0" marL="365760" rtl="0" algn="l">
                        <a:spcBef>
                          <a:spcPts val="0"/>
                        </a:spcBef>
                        <a:spcAft>
                          <a:spcPts val="0"/>
                        </a:spcAft>
                        <a:buNone/>
                      </a:pPr>
                      <a:r>
                        <a:rPr b="1" i="1" lang="en">
                          <a:solidFill>
                            <a:schemeClr val="accent1"/>
                          </a:solidFill>
                        </a:rPr>
                        <a:t>2nd Lunch</a:t>
                      </a:r>
                      <a:endParaRPr b="1" i="1">
                        <a:solidFill>
                          <a:schemeClr val="accent1"/>
                        </a:solidFill>
                      </a:endParaRPr>
                    </a:p>
                  </a:txBody>
                  <a:tcPr marT="91425" marB="91425" marR="91425" marL="91425"/>
                </a:tc>
                <a:tc>
                  <a:txBody>
                    <a:bodyPr/>
                    <a:lstStyle/>
                    <a:p>
                      <a:pPr indent="0" lvl="0" marL="0" rtl="0" algn="l">
                        <a:spcBef>
                          <a:spcPts val="0"/>
                        </a:spcBef>
                        <a:spcAft>
                          <a:spcPts val="0"/>
                        </a:spcAft>
                        <a:buNone/>
                      </a:pPr>
                      <a:r>
                        <a:rPr b="1" i="1" lang="en">
                          <a:solidFill>
                            <a:schemeClr val="accent1"/>
                          </a:solidFill>
                        </a:rPr>
                        <a:t>11:20-11:55 am</a:t>
                      </a:r>
                      <a:endParaRPr b="1" i="1">
                        <a:solidFill>
                          <a:schemeClr val="accent1"/>
                        </a:solidFill>
                      </a:endParaRPr>
                    </a:p>
                  </a:txBody>
                  <a:tcPr marT="91425" marB="91425" marR="91425" marL="91425"/>
                </a:tc>
              </a:tr>
              <a:tr h="381000">
                <a:tc>
                  <a:txBody>
                    <a:bodyPr/>
                    <a:lstStyle/>
                    <a:p>
                      <a:pPr indent="0" lvl="0" marL="365760" rtl="0" algn="l">
                        <a:spcBef>
                          <a:spcPts val="0"/>
                        </a:spcBef>
                        <a:spcAft>
                          <a:spcPts val="0"/>
                        </a:spcAft>
                        <a:buNone/>
                      </a:pPr>
                      <a:r>
                        <a:rPr b="1" i="1" lang="en">
                          <a:solidFill>
                            <a:schemeClr val="accent1"/>
                          </a:solidFill>
                        </a:rPr>
                        <a:t>3rd Lunch</a:t>
                      </a:r>
                      <a:endParaRPr b="1" i="1">
                        <a:solidFill>
                          <a:schemeClr val="accent1"/>
                        </a:solidFill>
                      </a:endParaRPr>
                    </a:p>
                  </a:txBody>
                  <a:tcPr marT="91425" marB="91425" marR="91425" marL="91425"/>
                </a:tc>
                <a:tc>
                  <a:txBody>
                    <a:bodyPr/>
                    <a:lstStyle/>
                    <a:p>
                      <a:pPr indent="0" lvl="0" marL="0" rtl="0" algn="l">
                        <a:spcBef>
                          <a:spcPts val="0"/>
                        </a:spcBef>
                        <a:spcAft>
                          <a:spcPts val="0"/>
                        </a:spcAft>
                        <a:buNone/>
                      </a:pPr>
                      <a:r>
                        <a:rPr b="1" i="1" lang="en">
                          <a:solidFill>
                            <a:schemeClr val="accent1"/>
                          </a:solidFill>
                        </a:rPr>
                        <a:t>12:08-12:43 pm</a:t>
                      </a:r>
                      <a:endParaRPr b="1" i="1">
                        <a:solidFill>
                          <a:schemeClr val="accent1"/>
                        </a:solidFill>
                      </a:endParaRPr>
                    </a:p>
                  </a:txBody>
                  <a:tcPr marT="91425" marB="91425" marR="91425" marL="91425"/>
                </a:tc>
              </a:tr>
              <a:tr h="381000">
                <a:tc>
                  <a:txBody>
                    <a:bodyPr/>
                    <a:lstStyle/>
                    <a:p>
                      <a:pPr indent="0" lvl="0" marL="0" rtl="0" algn="l">
                        <a:spcBef>
                          <a:spcPts val="0"/>
                        </a:spcBef>
                        <a:spcAft>
                          <a:spcPts val="0"/>
                        </a:spcAft>
                        <a:buNone/>
                      </a:pPr>
                      <a:r>
                        <a:rPr b="1" lang="en">
                          <a:solidFill>
                            <a:srgbClr val="9FC5E8"/>
                          </a:solidFill>
                        </a:rPr>
                        <a:t>4th Block</a:t>
                      </a:r>
                      <a:endParaRPr b="1">
                        <a:solidFill>
                          <a:srgbClr val="9FC5E8"/>
                        </a:solidFill>
                      </a:endParaRPr>
                    </a:p>
                  </a:txBody>
                  <a:tcPr marT="91425" marB="91425" marR="91425" marL="91425"/>
                </a:tc>
                <a:tc>
                  <a:txBody>
                    <a:bodyPr/>
                    <a:lstStyle/>
                    <a:p>
                      <a:pPr indent="0" lvl="0" marL="0" rtl="0" algn="l">
                        <a:spcBef>
                          <a:spcPts val="0"/>
                        </a:spcBef>
                        <a:spcAft>
                          <a:spcPts val="0"/>
                        </a:spcAft>
                        <a:buNone/>
                      </a:pPr>
                      <a:r>
                        <a:rPr b="1" lang="en">
                          <a:solidFill>
                            <a:srgbClr val="9FC5E8"/>
                          </a:solidFill>
                        </a:rPr>
                        <a:t>12:48-2:20 pm</a:t>
                      </a:r>
                      <a:endParaRPr b="1">
                        <a:solidFill>
                          <a:srgbClr val="9FC5E8"/>
                        </a:solidFill>
                      </a:endParaRPr>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4"/>
          <p:cNvSpPr txBox="1"/>
          <p:nvPr>
            <p:ph type="title"/>
          </p:nvPr>
        </p:nvSpPr>
        <p:spPr>
          <a:xfrm>
            <a:off x="645250" y="445025"/>
            <a:ext cx="8187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TRADITIONAL ACADEMICS AT MILLBROOK</a:t>
            </a:r>
            <a:endParaRPr>
              <a:solidFill>
                <a:srgbClr val="9FC5E8"/>
              </a:solidFill>
            </a:endParaRPr>
          </a:p>
        </p:txBody>
      </p:sp>
      <p:sp>
        <p:nvSpPr>
          <p:cNvPr id="393" name="Google Shape;393;p44"/>
          <p:cNvSpPr txBox="1"/>
          <p:nvPr>
            <p:ph idx="1" type="body"/>
          </p:nvPr>
        </p:nvSpPr>
        <p:spPr>
          <a:xfrm>
            <a:off x="311700" y="1266175"/>
            <a:ext cx="8369400" cy="155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9FC5E8"/>
                </a:solidFill>
              </a:rPr>
              <a:t>Over four years at Millbrook High School, students will complete all requirements for Graduation. In their first two years, all students complete the IB Middle Years programme by taking courses in:</a:t>
            </a:r>
            <a:endParaRPr b="1" sz="2100">
              <a:solidFill>
                <a:srgbClr val="9FC5E8"/>
              </a:solidFill>
            </a:endParaRPr>
          </a:p>
          <a:p>
            <a:pPr indent="0" lvl="0" marL="0" rtl="0" algn="l">
              <a:spcBef>
                <a:spcPts val="1600"/>
              </a:spcBef>
              <a:spcAft>
                <a:spcPts val="1600"/>
              </a:spcAft>
              <a:buNone/>
            </a:pPr>
            <a:r>
              <a:t/>
            </a:r>
            <a:endParaRPr sz="2100">
              <a:solidFill>
                <a:srgbClr val="9FC5E8"/>
              </a:solidFill>
            </a:endParaRPr>
          </a:p>
        </p:txBody>
      </p:sp>
      <p:pic>
        <p:nvPicPr>
          <p:cNvPr id="394" name="Google Shape;394;p44"/>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395" name="Google Shape;395;p44"/>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396" name="Google Shape;396;p44"/>
          <p:cNvSpPr txBox="1"/>
          <p:nvPr/>
        </p:nvSpPr>
        <p:spPr>
          <a:xfrm>
            <a:off x="1872375" y="2819575"/>
            <a:ext cx="2664300" cy="199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Language and Literature (English)</a:t>
            </a:r>
            <a:endParaRPr>
              <a:solidFill>
                <a:srgbClr val="9FC5E8"/>
              </a:solidFill>
              <a:latin typeface="Open Sans"/>
              <a:ea typeface="Open Sans"/>
              <a:cs typeface="Open Sans"/>
              <a:sym typeface="Open Sans"/>
            </a:endParaRPr>
          </a:p>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Humanities (History)</a:t>
            </a:r>
            <a:endParaRPr>
              <a:solidFill>
                <a:srgbClr val="9FC5E8"/>
              </a:solidFill>
              <a:latin typeface="Open Sans"/>
              <a:ea typeface="Open Sans"/>
              <a:cs typeface="Open Sans"/>
              <a:sym typeface="Open Sans"/>
            </a:endParaRPr>
          </a:p>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Math</a:t>
            </a:r>
            <a:endParaRPr>
              <a:solidFill>
                <a:srgbClr val="9FC5E8"/>
              </a:solidFill>
              <a:latin typeface="Open Sans"/>
              <a:ea typeface="Open Sans"/>
              <a:cs typeface="Open Sans"/>
              <a:sym typeface="Open Sans"/>
            </a:endParaRPr>
          </a:p>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Science</a:t>
            </a:r>
            <a:endParaRPr>
              <a:solidFill>
                <a:srgbClr val="9FC5E8"/>
              </a:solidFill>
              <a:latin typeface="Open Sans"/>
              <a:ea typeface="Open Sans"/>
              <a:cs typeface="Open Sans"/>
              <a:sym typeface="Open Sans"/>
            </a:endParaRPr>
          </a:p>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Healthful Living</a:t>
            </a:r>
            <a:endParaRPr>
              <a:solidFill>
                <a:srgbClr val="9FC5E8"/>
              </a:solidFill>
              <a:latin typeface="Open Sans"/>
              <a:ea typeface="Open Sans"/>
              <a:cs typeface="Open Sans"/>
              <a:sym typeface="Open Sans"/>
            </a:endParaRPr>
          </a:p>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Fine and Performing Arts</a:t>
            </a:r>
            <a:endParaRPr>
              <a:solidFill>
                <a:srgbClr val="9FC5E8"/>
              </a:solidFill>
              <a:latin typeface="Open Sans"/>
              <a:ea typeface="Open Sans"/>
              <a:cs typeface="Open Sans"/>
              <a:sym typeface="Open Sans"/>
            </a:endParaRPr>
          </a:p>
          <a:p>
            <a:pPr indent="-317500" lvl="0" marL="457200" rtl="0" algn="l">
              <a:spcBef>
                <a:spcPts val="0"/>
              </a:spcBef>
              <a:spcAft>
                <a:spcPts val="0"/>
              </a:spcAft>
              <a:buClr>
                <a:srgbClr val="9FC5E8"/>
              </a:buClr>
              <a:buSzPts val="1400"/>
              <a:buFont typeface="Open Sans"/>
              <a:buChar char="●"/>
            </a:pPr>
            <a:r>
              <a:rPr lang="en">
                <a:solidFill>
                  <a:srgbClr val="9FC5E8"/>
                </a:solidFill>
                <a:latin typeface="Open Sans"/>
                <a:ea typeface="Open Sans"/>
                <a:cs typeface="Open Sans"/>
                <a:sym typeface="Open Sans"/>
              </a:rPr>
              <a:t>Career and Technical Ed</a:t>
            </a:r>
            <a:endParaRPr>
              <a:solidFill>
                <a:srgbClr val="9FC5E8"/>
              </a:solidFill>
              <a:latin typeface="Open Sans"/>
              <a:ea typeface="Open Sans"/>
              <a:cs typeface="Open Sans"/>
              <a:sym typeface="Open Sans"/>
            </a:endParaRPr>
          </a:p>
          <a:p>
            <a:pPr indent="0" lvl="0" marL="0" rtl="0" algn="l">
              <a:spcBef>
                <a:spcPts val="0"/>
              </a:spcBef>
              <a:spcAft>
                <a:spcPts val="0"/>
              </a:spcAft>
              <a:buNone/>
            </a:pPr>
            <a:r>
              <a:t/>
            </a:r>
            <a:endParaRPr>
              <a:solidFill>
                <a:srgbClr val="9FC5E8"/>
              </a:solidFill>
              <a:latin typeface="Open Sans"/>
              <a:ea typeface="Open Sans"/>
              <a:cs typeface="Open Sans"/>
              <a:sym typeface="Open Sans"/>
            </a:endParaRPr>
          </a:p>
        </p:txBody>
      </p:sp>
      <p:sp>
        <p:nvSpPr>
          <p:cNvPr id="397" name="Google Shape;397;p44"/>
          <p:cNvSpPr/>
          <p:nvPr/>
        </p:nvSpPr>
        <p:spPr>
          <a:xfrm>
            <a:off x="5239700" y="2819575"/>
            <a:ext cx="3411600" cy="12063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73763"/>
                </a:solidFill>
              </a:rPr>
              <a:t>Additionally, students in 9th and 10th grade may opt to take Advanced Placement (AP) courses in their core academic areas. </a:t>
            </a:r>
            <a:endParaRPr>
              <a:solidFill>
                <a:srgbClr val="073763"/>
              </a:solidFill>
            </a:endParaRPr>
          </a:p>
        </p:txBody>
      </p:sp>
      <p:sp>
        <p:nvSpPr>
          <p:cNvPr id="398" name="Google Shape;398;p44"/>
          <p:cNvSpPr txBox="1"/>
          <p:nvPr/>
        </p:nvSpPr>
        <p:spPr>
          <a:xfrm>
            <a:off x="5950175" y="4558850"/>
            <a:ext cx="27012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Open Sans"/>
                <a:ea typeface="Open Sans"/>
                <a:cs typeface="Open Sans"/>
                <a:sym typeface="Open Sans"/>
                <a:hlinkClick action="ppaction://hlinkshowjump?jump=nextslide"/>
              </a:rPr>
              <a:t>Continue to more Academics</a:t>
            </a:r>
            <a:endParaRPr u="sng">
              <a:solidFill>
                <a:srgbClr val="9FC5E8"/>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5"/>
          <p:cNvSpPr/>
          <p:nvPr/>
        </p:nvSpPr>
        <p:spPr>
          <a:xfrm>
            <a:off x="2514363" y="2116600"/>
            <a:ext cx="3999900" cy="24642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73763"/>
              </a:solidFill>
            </a:endParaRPr>
          </a:p>
        </p:txBody>
      </p:sp>
      <p:sp>
        <p:nvSpPr>
          <p:cNvPr id="404" name="Google Shape;404;p45"/>
          <p:cNvSpPr txBox="1"/>
          <p:nvPr>
            <p:ph type="title"/>
          </p:nvPr>
        </p:nvSpPr>
        <p:spPr>
          <a:xfrm>
            <a:off x="1998200" y="445025"/>
            <a:ext cx="68340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11th and 12th grades</a:t>
            </a:r>
            <a:endParaRPr>
              <a:solidFill>
                <a:srgbClr val="9FC5E8"/>
              </a:solidFill>
            </a:endParaRPr>
          </a:p>
        </p:txBody>
      </p:sp>
      <p:sp>
        <p:nvSpPr>
          <p:cNvPr id="405" name="Google Shape;405;p45"/>
          <p:cNvSpPr txBox="1"/>
          <p:nvPr>
            <p:ph idx="1" type="body"/>
          </p:nvPr>
        </p:nvSpPr>
        <p:spPr>
          <a:xfrm>
            <a:off x="2629738" y="2161000"/>
            <a:ext cx="3999900" cy="25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73763"/>
                </a:solidFill>
              </a:rPr>
              <a:t>Diploma Programme students take courses 2-years in length in 6 different areas and participate in AP, Arts, and elective courses.</a:t>
            </a:r>
            <a:endParaRPr b="1" sz="1300">
              <a:solidFill>
                <a:srgbClr val="073763"/>
              </a:solidFill>
            </a:endParaRPr>
          </a:p>
          <a:p>
            <a:pPr indent="-311150" lvl="0" marL="457200" rtl="0" algn="l">
              <a:lnSpc>
                <a:spcPct val="100000"/>
              </a:lnSpc>
              <a:spcBef>
                <a:spcPts val="1600"/>
              </a:spcBef>
              <a:spcAft>
                <a:spcPts val="0"/>
              </a:spcAft>
              <a:buClr>
                <a:srgbClr val="073763"/>
              </a:buClr>
              <a:buSzPts val="1300"/>
              <a:buChar char="●"/>
            </a:pPr>
            <a:r>
              <a:rPr b="1" lang="en" sz="1300">
                <a:solidFill>
                  <a:srgbClr val="073763"/>
                </a:solidFill>
              </a:rPr>
              <a:t>Language and Literature</a:t>
            </a:r>
            <a:endParaRPr b="1" sz="1300">
              <a:solidFill>
                <a:srgbClr val="073763"/>
              </a:solidFill>
            </a:endParaRPr>
          </a:p>
          <a:p>
            <a:pPr indent="-311150" lvl="0" marL="457200" rtl="0" algn="l">
              <a:lnSpc>
                <a:spcPct val="100000"/>
              </a:lnSpc>
              <a:spcBef>
                <a:spcPts val="0"/>
              </a:spcBef>
              <a:spcAft>
                <a:spcPts val="0"/>
              </a:spcAft>
              <a:buClr>
                <a:srgbClr val="073763"/>
              </a:buClr>
              <a:buSzPts val="1300"/>
              <a:buChar char="●"/>
            </a:pPr>
            <a:r>
              <a:rPr b="1" lang="en" sz="1300">
                <a:solidFill>
                  <a:srgbClr val="073763"/>
                </a:solidFill>
              </a:rPr>
              <a:t>Language Acquisition</a:t>
            </a:r>
            <a:endParaRPr b="1" sz="1300">
              <a:solidFill>
                <a:srgbClr val="073763"/>
              </a:solidFill>
            </a:endParaRPr>
          </a:p>
          <a:p>
            <a:pPr indent="-311150" lvl="0" marL="457200" rtl="0" algn="l">
              <a:lnSpc>
                <a:spcPct val="100000"/>
              </a:lnSpc>
              <a:spcBef>
                <a:spcPts val="0"/>
              </a:spcBef>
              <a:spcAft>
                <a:spcPts val="0"/>
              </a:spcAft>
              <a:buClr>
                <a:srgbClr val="073763"/>
              </a:buClr>
              <a:buSzPts val="1300"/>
              <a:buChar char="●"/>
            </a:pPr>
            <a:r>
              <a:rPr b="1" lang="en" sz="1300">
                <a:solidFill>
                  <a:srgbClr val="073763"/>
                </a:solidFill>
              </a:rPr>
              <a:t>Math</a:t>
            </a:r>
            <a:endParaRPr b="1" sz="1300">
              <a:solidFill>
                <a:srgbClr val="073763"/>
              </a:solidFill>
            </a:endParaRPr>
          </a:p>
          <a:p>
            <a:pPr indent="-311150" lvl="0" marL="457200" rtl="0" algn="l">
              <a:lnSpc>
                <a:spcPct val="100000"/>
              </a:lnSpc>
              <a:spcBef>
                <a:spcPts val="0"/>
              </a:spcBef>
              <a:spcAft>
                <a:spcPts val="0"/>
              </a:spcAft>
              <a:buClr>
                <a:srgbClr val="073763"/>
              </a:buClr>
              <a:buSzPts val="1300"/>
              <a:buChar char="●"/>
            </a:pPr>
            <a:r>
              <a:rPr b="1" lang="en" sz="1300">
                <a:solidFill>
                  <a:srgbClr val="073763"/>
                </a:solidFill>
              </a:rPr>
              <a:t>Science</a:t>
            </a:r>
            <a:endParaRPr b="1" sz="1300">
              <a:solidFill>
                <a:srgbClr val="073763"/>
              </a:solidFill>
            </a:endParaRPr>
          </a:p>
          <a:p>
            <a:pPr indent="-311150" lvl="0" marL="457200" rtl="0" algn="l">
              <a:lnSpc>
                <a:spcPct val="100000"/>
              </a:lnSpc>
              <a:spcBef>
                <a:spcPts val="0"/>
              </a:spcBef>
              <a:spcAft>
                <a:spcPts val="0"/>
              </a:spcAft>
              <a:buClr>
                <a:srgbClr val="073763"/>
              </a:buClr>
              <a:buSzPts val="1300"/>
              <a:buChar char="●"/>
            </a:pPr>
            <a:r>
              <a:rPr b="1" lang="en" sz="1300">
                <a:solidFill>
                  <a:srgbClr val="073763"/>
                </a:solidFill>
              </a:rPr>
              <a:t>Humanities</a:t>
            </a:r>
            <a:endParaRPr b="1" sz="1300">
              <a:solidFill>
                <a:srgbClr val="073763"/>
              </a:solidFill>
            </a:endParaRPr>
          </a:p>
          <a:p>
            <a:pPr indent="-311150" lvl="0" marL="457200" rtl="0" algn="l">
              <a:lnSpc>
                <a:spcPct val="100000"/>
              </a:lnSpc>
              <a:spcBef>
                <a:spcPts val="0"/>
              </a:spcBef>
              <a:spcAft>
                <a:spcPts val="0"/>
              </a:spcAft>
              <a:buClr>
                <a:srgbClr val="073763"/>
              </a:buClr>
              <a:buSzPts val="1300"/>
              <a:buChar char="●"/>
            </a:pPr>
            <a:r>
              <a:rPr b="1" lang="en" sz="1300">
                <a:solidFill>
                  <a:srgbClr val="073763"/>
                </a:solidFill>
              </a:rPr>
              <a:t>IB Elective (Film, Theater, World Religions, etc)</a:t>
            </a:r>
            <a:endParaRPr b="1" sz="1300">
              <a:solidFill>
                <a:srgbClr val="073763"/>
              </a:solidFill>
            </a:endParaRPr>
          </a:p>
        </p:txBody>
      </p:sp>
      <p:pic>
        <p:nvPicPr>
          <p:cNvPr id="406" name="Google Shape;406;p45"/>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407" name="Google Shape;407;p45"/>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408" name="Google Shape;408;p45"/>
          <p:cNvSpPr txBox="1"/>
          <p:nvPr/>
        </p:nvSpPr>
        <p:spPr>
          <a:xfrm>
            <a:off x="777075" y="1102700"/>
            <a:ext cx="77709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FC5E8"/>
                </a:solidFill>
                <a:latin typeface="Open Sans"/>
                <a:ea typeface="Open Sans"/>
                <a:cs typeface="Open Sans"/>
                <a:sym typeface="Open Sans"/>
              </a:rPr>
              <a:t>In 11th grade, students can opt to join the IB </a:t>
            </a:r>
            <a:r>
              <a:rPr b="1" lang="en">
                <a:solidFill>
                  <a:srgbClr val="9FC5E8"/>
                </a:solidFill>
                <a:latin typeface="Open Sans"/>
                <a:ea typeface="Open Sans"/>
                <a:cs typeface="Open Sans"/>
                <a:sym typeface="Open Sans"/>
              </a:rPr>
              <a:t>Diploma</a:t>
            </a:r>
            <a:r>
              <a:rPr b="1" lang="en">
                <a:solidFill>
                  <a:srgbClr val="9FC5E8"/>
                </a:solidFill>
                <a:latin typeface="Open Sans"/>
                <a:ea typeface="Open Sans"/>
                <a:cs typeface="Open Sans"/>
                <a:sym typeface="Open Sans"/>
              </a:rPr>
              <a:t> Programme (DP); an inclusive, rigorous program that challenges students to grow across every academic area. Students who do not participate in the DP  can still take a variety of AP courses and participate in the rich programming in the Arts and in Career and Technical Education. </a:t>
            </a:r>
            <a:endParaRPr b="1">
              <a:solidFill>
                <a:srgbClr val="9FC5E8"/>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6"/>
          <p:cNvSpPr txBox="1"/>
          <p:nvPr>
            <p:ph type="title"/>
          </p:nvPr>
        </p:nvSpPr>
        <p:spPr>
          <a:xfrm>
            <a:off x="898500" y="437625"/>
            <a:ext cx="67614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LIFE AT MILLBROOK - Athletics</a:t>
            </a:r>
            <a:endParaRPr>
              <a:solidFill>
                <a:srgbClr val="9FC5E8"/>
              </a:solidFill>
            </a:endParaRPr>
          </a:p>
        </p:txBody>
      </p:sp>
      <p:sp>
        <p:nvSpPr>
          <p:cNvPr id="414" name="Google Shape;414;p46"/>
          <p:cNvSpPr txBox="1"/>
          <p:nvPr>
            <p:ph idx="1" type="body"/>
          </p:nvPr>
        </p:nvSpPr>
        <p:spPr>
          <a:xfrm>
            <a:off x="311700" y="1266175"/>
            <a:ext cx="3999900" cy="137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9FC5E8"/>
                </a:solidFill>
              </a:rPr>
              <a:t>Millbrook has a tradition of academic and athletic excellence.</a:t>
            </a:r>
            <a:endParaRPr b="1" sz="2300">
              <a:solidFill>
                <a:srgbClr val="9FC5E8"/>
              </a:solidFill>
            </a:endParaRPr>
          </a:p>
          <a:p>
            <a:pPr indent="0" lvl="0" marL="0" rtl="0" algn="l">
              <a:spcBef>
                <a:spcPts val="1600"/>
              </a:spcBef>
              <a:spcAft>
                <a:spcPts val="0"/>
              </a:spcAft>
              <a:buNone/>
            </a:pPr>
            <a:r>
              <a:t/>
            </a:r>
            <a:endParaRPr>
              <a:solidFill>
                <a:schemeClr val="accent1"/>
              </a:solidFill>
            </a:endParaRPr>
          </a:p>
          <a:p>
            <a:pPr indent="0" lvl="0" marL="0" rtl="0" algn="l">
              <a:spcBef>
                <a:spcPts val="1600"/>
              </a:spcBef>
              <a:spcAft>
                <a:spcPts val="1600"/>
              </a:spcAft>
              <a:buNone/>
            </a:pPr>
            <a:r>
              <a:t/>
            </a:r>
            <a:endParaRPr sz="2200"/>
          </a:p>
        </p:txBody>
      </p:sp>
      <p:pic>
        <p:nvPicPr>
          <p:cNvPr id="415" name="Google Shape;415;p46"/>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416" name="Google Shape;416;p46"/>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417" name="Google Shape;417;p46"/>
          <p:cNvSpPr txBox="1"/>
          <p:nvPr/>
        </p:nvSpPr>
        <p:spPr>
          <a:xfrm>
            <a:off x="346650" y="2663575"/>
            <a:ext cx="5345100" cy="50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u="sng">
                <a:solidFill>
                  <a:schemeClr val="accent1"/>
                </a:solidFill>
                <a:latin typeface="Open Sans"/>
                <a:ea typeface="Open Sans"/>
                <a:cs typeface="Open Sans"/>
                <a:sym typeface="Open Sans"/>
                <a:hlinkClick r:id="rId5">
                  <a:extLst>
                    <a:ext uri="{A12FA001-AC4F-418D-AE19-62706E023703}">
                      <ahyp:hlinkClr val="tx"/>
                    </a:ext>
                  </a:extLst>
                </a:hlinkClick>
              </a:rPr>
              <a:t>https://www.wakecountyathletics.com/millbrookhs</a:t>
            </a:r>
            <a:r>
              <a:rPr lang="en" sz="1700" u="sng">
                <a:solidFill>
                  <a:schemeClr val="accent1"/>
                </a:solidFill>
                <a:latin typeface="Open Sans"/>
                <a:ea typeface="Open Sans"/>
                <a:cs typeface="Open Sans"/>
                <a:sym typeface="Open Sans"/>
              </a:rPr>
              <a:t> </a:t>
            </a:r>
            <a:endParaRPr sz="1700" u="sng">
              <a:solidFill>
                <a:schemeClr val="accent1"/>
              </a:solidFill>
              <a:latin typeface="Open Sans"/>
              <a:ea typeface="Open Sans"/>
              <a:cs typeface="Open Sans"/>
              <a:sym typeface="Open Sans"/>
            </a:endParaRPr>
          </a:p>
          <a:p>
            <a:pPr indent="0" lvl="0" marL="0" rtl="0" algn="l">
              <a:spcBef>
                <a:spcPts val="1600"/>
              </a:spcBef>
              <a:spcAft>
                <a:spcPts val="0"/>
              </a:spcAft>
              <a:buNone/>
            </a:pPr>
            <a:r>
              <a:t/>
            </a:r>
            <a:endParaRPr>
              <a:latin typeface="Open Sans"/>
              <a:ea typeface="Open Sans"/>
              <a:cs typeface="Open Sans"/>
              <a:sym typeface="Open Sans"/>
            </a:endParaRPr>
          </a:p>
        </p:txBody>
      </p:sp>
      <p:pic>
        <p:nvPicPr>
          <p:cNvPr id="418" name="Google Shape;418;p46" title="Magnet Sports.mp4">
            <a:hlinkClick r:id="rId6"/>
          </p:cNvPr>
          <p:cNvPicPr preferRelativeResize="0"/>
          <p:nvPr/>
        </p:nvPicPr>
        <p:blipFill>
          <a:blip r:embed="rId7">
            <a:alphaModFix/>
          </a:blip>
          <a:stretch>
            <a:fillRect/>
          </a:stretch>
        </p:blipFill>
        <p:spPr>
          <a:xfrm>
            <a:off x="5612800" y="1266175"/>
            <a:ext cx="3387202" cy="2385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7"/>
          <p:cNvSpPr txBox="1"/>
          <p:nvPr>
            <p:ph type="title"/>
          </p:nvPr>
        </p:nvSpPr>
        <p:spPr>
          <a:xfrm>
            <a:off x="652550" y="437625"/>
            <a:ext cx="70074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LIFE AT MILLBROOK - Our Athlete’s Voices</a:t>
            </a:r>
            <a:endParaRPr>
              <a:solidFill>
                <a:srgbClr val="9FC5E8"/>
              </a:solidFill>
            </a:endParaRPr>
          </a:p>
        </p:txBody>
      </p:sp>
      <p:sp>
        <p:nvSpPr>
          <p:cNvPr id="424" name="Google Shape;424;p47"/>
          <p:cNvSpPr txBox="1"/>
          <p:nvPr>
            <p:ph idx="1" type="body"/>
          </p:nvPr>
        </p:nvSpPr>
        <p:spPr>
          <a:xfrm>
            <a:off x="-75075" y="1266175"/>
            <a:ext cx="4386600" cy="137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FC5E8"/>
                </a:solidFill>
              </a:rPr>
              <a:t>Millbrook has a tradition of academic and athletic excellence.  </a:t>
            </a:r>
            <a:endParaRPr sz="1800">
              <a:solidFill>
                <a:srgbClr val="9FC5E8"/>
              </a:solidFill>
            </a:endParaRPr>
          </a:p>
          <a:p>
            <a:pPr indent="0" lvl="0" marL="0" rtl="0" algn="l">
              <a:spcBef>
                <a:spcPts val="1600"/>
              </a:spcBef>
              <a:spcAft>
                <a:spcPts val="0"/>
              </a:spcAft>
              <a:buNone/>
            </a:pPr>
            <a:r>
              <a:rPr lang="en" sz="1900">
                <a:solidFill>
                  <a:srgbClr val="9FC5E8"/>
                </a:solidFill>
              </a:rPr>
              <a:t>Meet Haley, Aminata, and Michael- 3 student athletes here, at Millbrook</a:t>
            </a:r>
            <a:endParaRPr sz="1900">
              <a:solidFill>
                <a:srgbClr val="9FC5E8"/>
              </a:solidFill>
            </a:endParaRPr>
          </a:p>
          <a:p>
            <a:pPr indent="0" lvl="0" marL="0" rtl="0" algn="l">
              <a:spcBef>
                <a:spcPts val="1600"/>
              </a:spcBef>
              <a:spcAft>
                <a:spcPts val="0"/>
              </a:spcAft>
              <a:buNone/>
            </a:pPr>
            <a:r>
              <a:t/>
            </a:r>
            <a:endParaRPr>
              <a:solidFill>
                <a:schemeClr val="accent1"/>
              </a:solidFill>
            </a:endParaRPr>
          </a:p>
          <a:p>
            <a:pPr indent="0" lvl="0" marL="0" rtl="0" algn="l">
              <a:spcBef>
                <a:spcPts val="1600"/>
              </a:spcBef>
              <a:spcAft>
                <a:spcPts val="1600"/>
              </a:spcAft>
              <a:buNone/>
            </a:pPr>
            <a:r>
              <a:t/>
            </a:r>
            <a:endParaRPr sz="2200"/>
          </a:p>
        </p:txBody>
      </p:sp>
      <p:pic>
        <p:nvPicPr>
          <p:cNvPr id="425" name="Google Shape;425;p47"/>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426" name="Google Shape;426;p47"/>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427" name="Google Shape;427;p47"/>
          <p:cNvSpPr txBox="1"/>
          <p:nvPr/>
        </p:nvSpPr>
        <p:spPr>
          <a:xfrm>
            <a:off x="1217925" y="95850"/>
            <a:ext cx="1800600" cy="36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u="sng">
                <a:solidFill>
                  <a:schemeClr val="accent1"/>
                </a:solidFill>
                <a:latin typeface="Open Sans"/>
                <a:ea typeface="Open Sans"/>
                <a:cs typeface="Open Sans"/>
                <a:sym typeface="Open Sans"/>
                <a:hlinkClick r:id="rId5">
                  <a:extLst>
                    <a:ext uri="{A12FA001-AC4F-418D-AE19-62706E023703}">
                      <ahyp:hlinkClr val="tx"/>
                    </a:ext>
                  </a:extLst>
                </a:hlinkClick>
              </a:rPr>
              <a:t>Athletics Page</a:t>
            </a:r>
            <a:r>
              <a:rPr lang="en" sz="1700" u="sng">
                <a:solidFill>
                  <a:schemeClr val="accent1"/>
                </a:solidFill>
                <a:latin typeface="Open Sans"/>
                <a:ea typeface="Open Sans"/>
                <a:cs typeface="Open Sans"/>
                <a:sym typeface="Open Sans"/>
              </a:rPr>
              <a:t> </a:t>
            </a:r>
            <a:endParaRPr sz="1700" u="sng">
              <a:solidFill>
                <a:schemeClr val="accent1"/>
              </a:solidFill>
              <a:latin typeface="Open Sans"/>
              <a:ea typeface="Open Sans"/>
              <a:cs typeface="Open Sans"/>
              <a:sym typeface="Open Sans"/>
            </a:endParaRPr>
          </a:p>
          <a:p>
            <a:pPr indent="0" lvl="0" marL="0" rtl="0" algn="l">
              <a:spcBef>
                <a:spcPts val="1600"/>
              </a:spcBef>
              <a:spcAft>
                <a:spcPts val="0"/>
              </a:spcAft>
              <a:buNone/>
            </a:pPr>
            <a:r>
              <a:t/>
            </a:r>
            <a:endParaRPr>
              <a:latin typeface="Open Sans"/>
              <a:ea typeface="Open Sans"/>
              <a:cs typeface="Open Sans"/>
              <a:sym typeface="Open Sans"/>
            </a:endParaRPr>
          </a:p>
        </p:txBody>
      </p:sp>
      <p:pic>
        <p:nvPicPr>
          <p:cNvPr id="428" name="Google Shape;428;p47" title="IMG_2268 - Haley Yopp _ Student - MillbrookHS.mov">
            <a:hlinkClick r:id="rId6"/>
          </p:cNvPr>
          <p:cNvPicPr preferRelativeResize="0"/>
          <p:nvPr/>
        </p:nvPicPr>
        <p:blipFill>
          <a:blip r:embed="rId7">
            <a:alphaModFix/>
          </a:blip>
          <a:stretch>
            <a:fillRect/>
          </a:stretch>
        </p:blipFill>
        <p:spPr>
          <a:xfrm>
            <a:off x="0" y="3323875"/>
            <a:ext cx="2963957" cy="1667226"/>
          </a:xfrm>
          <a:prstGeom prst="rect">
            <a:avLst/>
          </a:prstGeom>
          <a:noFill/>
          <a:ln>
            <a:noFill/>
          </a:ln>
        </p:spPr>
      </p:pic>
      <p:pic>
        <p:nvPicPr>
          <p:cNvPr id="429" name="Google Shape;429;p47" title="IMG_8927 - Aminata Cham _ Student - MillbrookHS.MOV">
            <a:hlinkClick r:id="rId8"/>
          </p:cNvPr>
          <p:cNvPicPr preferRelativeResize="0"/>
          <p:nvPr/>
        </p:nvPicPr>
        <p:blipFill>
          <a:blip r:embed="rId9">
            <a:alphaModFix/>
          </a:blip>
          <a:stretch>
            <a:fillRect/>
          </a:stretch>
        </p:blipFill>
        <p:spPr>
          <a:xfrm>
            <a:off x="3009819" y="3323875"/>
            <a:ext cx="2963955" cy="1667225"/>
          </a:xfrm>
          <a:prstGeom prst="rect">
            <a:avLst/>
          </a:prstGeom>
          <a:noFill/>
          <a:ln>
            <a:noFill/>
          </a:ln>
        </p:spPr>
      </p:pic>
      <p:pic>
        <p:nvPicPr>
          <p:cNvPr id="430" name="Google Shape;430;p47" title="720p - Michael Stone _ Student - MillbrookHS.MOV">
            <a:hlinkClick r:id="rId10"/>
          </p:cNvPr>
          <p:cNvPicPr preferRelativeResize="0"/>
          <p:nvPr/>
        </p:nvPicPr>
        <p:blipFill>
          <a:blip r:embed="rId11">
            <a:alphaModFix/>
          </a:blip>
          <a:stretch>
            <a:fillRect/>
          </a:stretch>
        </p:blipFill>
        <p:spPr>
          <a:xfrm>
            <a:off x="6019634" y="3323875"/>
            <a:ext cx="3055715" cy="171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8"/>
          <p:cNvSpPr txBox="1"/>
          <p:nvPr>
            <p:ph type="title"/>
          </p:nvPr>
        </p:nvSpPr>
        <p:spPr>
          <a:xfrm>
            <a:off x="673550" y="445025"/>
            <a:ext cx="81588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LIFE AT MILLBROOK- Clubs and Activities</a:t>
            </a:r>
            <a:endParaRPr>
              <a:solidFill>
                <a:srgbClr val="9FC5E8"/>
              </a:solidFill>
            </a:endParaRPr>
          </a:p>
        </p:txBody>
      </p:sp>
      <p:sp>
        <p:nvSpPr>
          <p:cNvPr id="436" name="Google Shape;436;p48"/>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9FC5E8"/>
                </a:solidFill>
              </a:rPr>
              <a:t>Student life at Millbrook consists of various clubs and activities.  With the variety of clubs offered, you can find the place that fits </a:t>
            </a:r>
            <a:r>
              <a:rPr i="1" lang="en" sz="2300">
                <a:solidFill>
                  <a:schemeClr val="accent1"/>
                </a:solidFill>
              </a:rPr>
              <a:t>YOU!</a:t>
            </a:r>
            <a:endParaRPr i="1" sz="2300">
              <a:solidFill>
                <a:schemeClr val="accent1"/>
              </a:solidFill>
            </a:endParaRPr>
          </a:p>
          <a:p>
            <a:pPr indent="0" lvl="0" marL="0" rtl="0" algn="l">
              <a:spcBef>
                <a:spcPts val="1600"/>
              </a:spcBef>
              <a:spcAft>
                <a:spcPts val="1600"/>
              </a:spcAft>
              <a:buNone/>
            </a:pPr>
            <a:r>
              <a:t/>
            </a:r>
            <a:endParaRPr b="1" sz="2300">
              <a:solidFill>
                <a:schemeClr val="accent1"/>
              </a:solidFill>
            </a:endParaRPr>
          </a:p>
        </p:txBody>
      </p:sp>
      <p:pic>
        <p:nvPicPr>
          <p:cNvPr id="437" name="Google Shape;437;p48"/>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438" name="Google Shape;438;p48"/>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439" name="Google Shape;439;p48">
            <a:hlinkClick r:id="rId5"/>
          </p:cNvPr>
          <p:cNvPicPr preferRelativeResize="0"/>
          <p:nvPr/>
        </p:nvPicPr>
        <p:blipFill rotWithShape="1">
          <a:blip r:embed="rId6">
            <a:alphaModFix/>
          </a:blip>
          <a:srcRect b="4189" l="8225" r="6442" t="17057"/>
          <a:stretch/>
        </p:blipFill>
        <p:spPr>
          <a:xfrm>
            <a:off x="4572000" y="1152425"/>
            <a:ext cx="3863174" cy="2005600"/>
          </a:xfrm>
          <a:prstGeom prst="rect">
            <a:avLst/>
          </a:prstGeom>
          <a:noFill/>
          <a:ln>
            <a:noFill/>
          </a:ln>
        </p:spPr>
      </p:pic>
      <p:pic>
        <p:nvPicPr>
          <p:cNvPr id="440" name="Google Shape;440;p48" title="FullSizeRender - Cierra Gilliam _ Student - MillbrookHS.mov">
            <a:hlinkClick r:id="rId7"/>
          </p:cNvPr>
          <p:cNvPicPr preferRelativeResize="0"/>
          <p:nvPr/>
        </p:nvPicPr>
        <p:blipFill>
          <a:blip r:embed="rId8">
            <a:alphaModFix/>
          </a:blip>
          <a:stretch>
            <a:fillRect/>
          </a:stretch>
        </p:blipFill>
        <p:spPr>
          <a:xfrm>
            <a:off x="5141450" y="3322976"/>
            <a:ext cx="2987865" cy="1680674"/>
          </a:xfrm>
          <a:prstGeom prst="rect">
            <a:avLst/>
          </a:prstGeom>
          <a:noFill/>
          <a:ln>
            <a:noFill/>
          </a:ln>
        </p:spPr>
      </p:pic>
      <p:sp>
        <p:nvSpPr>
          <p:cNvPr id="441" name="Google Shape;441;p48"/>
          <p:cNvSpPr txBox="1"/>
          <p:nvPr/>
        </p:nvSpPr>
        <p:spPr>
          <a:xfrm>
            <a:off x="916000" y="4554700"/>
            <a:ext cx="42255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latin typeface="Open Sans"/>
                <a:ea typeface="Open Sans"/>
                <a:cs typeface="Open Sans"/>
                <a:sym typeface="Open Sans"/>
              </a:rPr>
              <a:t>Cierra, current Student Body President </a:t>
            </a:r>
            <a:endParaRPr>
              <a:solidFill>
                <a:srgbClr val="9FC5E8"/>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9"/>
          <p:cNvSpPr txBox="1"/>
          <p:nvPr>
            <p:ph type="title"/>
          </p:nvPr>
        </p:nvSpPr>
        <p:spPr>
          <a:xfrm>
            <a:off x="673550" y="445025"/>
            <a:ext cx="81588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LIFE AT MILLBROOK- Clubs and Activities</a:t>
            </a:r>
            <a:endParaRPr>
              <a:solidFill>
                <a:srgbClr val="9FC5E8"/>
              </a:solidFill>
            </a:endParaRPr>
          </a:p>
        </p:txBody>
      </p:sp>
      <p:sp>
        <p:nvSpPr>
          <p:cNvPr id="447" name="Google Shape;447;p49"/>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sz="2300">
              <a:solidFill>
                <a:schemeClr val="accent1"/>
              </a:solidFill>
            </a:endParaRPr>
          </a:p>
          <a:p>
            <a:pPr indent="0" lvl="0" marL="0" rtl="0" algn="l">
              <a:spcBef>
                <a:spcPts val="1600"/>
              </a:spcBef>
              <a:spcAft>
                <a:spcPts val="1600"/>
              </a:spcAft>
              <a:buNone/>
            </a:pPr>
            <a:r>
              <a:t/>
            </a:r>
            <a:endParaRPr b="1" sz="2300">
              <a:solidFill>
                <a:schemeClr val="accent1"/>
              </a:solidFill>
            </a:endParaRPr>
          </a:p>
        </p:txBody>
      </p:sp>
      <p:pic>
        <p:nvPicPr>
          <p:cNvPr id="448" name="Google Shape;448;p49"/>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449" name="Google Shape;449;p49"/>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450" name="Google Shape;450;p49" title="Janie’s Activities - Janie Inscore _ Student - MillbrookHS">
            <a:hlinkClick r:id="rId5"/>
          </p:cNvPr>
          <p:cNvPicPr preferRelativeResize="0"/>
          <p:nvPr/>
        </p:nvPicPr>
        <p:blipFill>
          <a:blip r:embed="rId6">
            <a:alphaModFix/>
          </a:blip>
          <a:stretch>
            <a:fillRect/>
          </a:stretch>
        </p:blipFill>
        <p:spPr>
          <a:xfrm>
            <a:off x="127514" y="1203488"/>
            <a:ext cx="2962656" cy="1664207"/>
          </a:xfrm>
          <a:prstGeom prst="rect">
            <a:avLst/>
          </a:prstGeom>
          <a:noFill/>
          <a:ln>
            <a:noFill/>
          </a:ln>
          <a:effectLst>
            <a:outerShdw blurRad="57150" rotWithShape="0" algn="bl" dir="5400000" dist="19050">
              <a:srgbClr val="000000">
                <a:alpha val="50000"/>
              </a:srgbClr>
            </a:outerShdw>
          </a:effectLst>
        </p:spPr>
      </p:pic>
      <p:pic>
        <p:nvPicPr>
          <p:cNvPr id="451" name="Google Shape;451;p49" title="IMG_4904 - Jennifer Olguin-Garay _ Student - MillbrookHS.MOV">
            <a:hlinkClick r:id="rId7"/>
          </p:cNvPr>
          <p:cNvPicPr preferRelativeResize="0"/>
          <p:nvPr/>
        </p:nvPicPr>
        <p:blipFill>
          <a:blip r:embed="rId8">
            <a:alphaModFix/>
          </a:blip>
          <a:stretch>
            <a:fillRect/>
          </a:stretch>
        </p:blipFill>
        <p:spPr>
          <a:xfrm>
            <a:off x="3308375" y="1203487"/>
            <a:ext cx="2962656" cy="1664207"/>
          </a:xfrm>
          <a:prstGeom prst="rect">
            <a:avLst/>
          </a:prstGeom>
          <a:noFill/>
          <a:ln>
            <a:noFill/>
          </a:ln>
        </p:spPr>
      </p:pic>
      <p:pic>
        <p:nvPicPr>
          <p:cNvPr id="452" name="Google Shape;452;p49" title="FullSizeRender - Cierra Gilliam _ Student - MillbrookHS.mov">
            <a:hlinkClick r:id="rId9"/>
          </p:cNvPr>
          <p:cNvPicPr preferRelativeResize="0"/>
          <p:nvPr/>
        </p:nvPicPr>
        <p:blipFill>
          <a:blip r:embed="rId10">
            <a:alphaModFix/>
          </a:blip>
          <a:stretch>
            <a:fillRect/>
          </a:stretch>
        </p:blipFill>
        <p:spPr>
          <a:xfrm>
            <a:off x="0" y="3337825"/>
            <a:ext cx="2962656" cy="1664207"/>
          </a:xfrm>
          <a:prstGeom prst="rect">
            <a:avLst/>
          </a:prstGeom>
          <a:noFill/>
          <a:ln>
            <a:noFill/>
          </a:ln>
        </p:spPr>
      </p:pic>
      <p:pic>
        <p:nvPicPr>
          <p:cNvPr id="453" name="Google Shape;453;p49" title="IMG_2984 - Jennifer Tran _ Student - MillbrookHS.mov">
            <a:hlinkClick r:id="rId11"/>
          </p:cNvPr>
          <p:cNvPicPr preferRelativeResize="0"/>
          <p:nvPr/>
        </p:nvPicPr>
        <p:blipFill>
          <a:blip r:embed="rId12">
            <a:alphaModFix/>
          </a:blip>
          <a:stretch>
            <a:fillRect/>
          </a:stretch>
        </p:blipFill>
        <p:spPr>
          <a:xfrm>
            <a:off x="3308375" y="3337825"/>
            <a:ext cx="2962656" cy="1664207"/>
          </a:xfrm>
          <a:prstGeom prst="rect">
            <a:avLst/>
          </a:prstGeom>
          <a:noFill/>
          <a:ln>
            <a:noFill/>
          </a:ln>
        </p:spPr>
      </p:pic>
      <p:sp>
        <p:nvSpPr>
          <p:cNvPr id="454" name="Google Shape;454;p49"/>
          <p:cNvSpPr txBox="1"/>
          <p:nvPr>
            <p:ph idx="2" type="body"/>
          </p:nvPr>
        </p:nvSpPr>
        <p:spPr>
          <a:xfrm>
            <a:off x="6975300" y="1724875"/>
            <a:ext cx="1857000" cy="238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rgbClr val="9FC5E8"/>
                </a:solidFill>
              </a:rPr>
              <a:t>Hello from Janie, Cierra, Jennifer O, and Jennifer T- 4 student leaders here at MHS</a:t>
            </a:r>
            <a:endParaRPr sz="2100">
              <a:solidFill>
                <a:srgbClr val="9FC5E8"/>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0"/>
          <p:cNvSpPr txBox="1"/>
          <p:nvPr>
            <p:ph type="title"/>
          </p:nvPr>
        </p:nvSpPr>
        <p:spPr>
          <a:xfrm>
            <a:off x="673550" y="445025"/>
            <a:ext cx="81588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How to Apply </a:t>
            </a:r>
            <a:endParaRPr>
              <a:solidFill>
                <a:srgbClr val="9FC5E8"/>
              </a:solidFill>
            </a:endParaRPr>
          </a:p>
        </p:txBody>
      </p:sp>
      <p:sp>
        <p:nvSpPr>
          <p:cNvPr id="460" name="Google Shape;460;p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9FC5E8"/>
                </a:solidFill>
              </a:rPr>
              <a:t>Magnet/Year- Round Application Period:</a:t>
            </a:r>
            <a:endParaRPr b="1" sz="2300">
              <a:solidFill>
                <a:srgbClr val="9FC5E8"/>
              </a:solidFill>
            </a:endParaRPr>
          </a:p>
          <a:p>
            <a:pPr indent="0" lvl="0" marL="0" rtl="0" algn="l">
              <a:spcBef>
                <a:spcPts val="1600"/>
              </a:spcBef>
              <a:spcAft>
                <a:spcPts val="0"/>
              </a:spcAft>
              <a:buNone/>
            </a:pPr>
            <a:r>
              <a:rPr b="1" lang="en" sz="2000">
                <a:solidFill>
                  <a:srgbClr val="9FC5E8"/>
                </a:solidFill>
              </a:rPr>
              <a:t>October 15, 2020- January 28, 2021</a:t>
            </a:r>
            <a:endParaRPr b="1" sz="2000">
              <a:solidFill>
                <a:srgbClr val="9FC5E8"/>
              </a:solidFill>
            </a:endParaRPr>
          </a:p>
          <a:p>
            <a:pPr indent="0" lvl="0" marL="0" rtl="0" algn="l">
              <a:spcBef>
                <a:spcPts val="1600"/>
              </a:spcBef>
              <a:spcAft>
                <a:spcPts val="0"/>
              </a:spcAft>
              <a:buNone/>
            </a:pPr>
            <a:r>
              <a:rPr b="1" lang="en" sz="2000">
                <a:solidFill>
                  <a:srgbClr val="9FC5E8"/>
                </a:solidFill>
              </a:rPr>
              <a:t>You can read more about the application process here:</a:t>
            </a:r>
            <a:endParaRPr b="1" sz="2000">
              <a:solidFill>
                <a:srgbClr val="9FC5E8"/>
              </a:solidFill>
            </a:endParaRPr>
          </a:p>
          <a:p>
            <a:pPr indent="0" lvl="0" marL="0" rtl="0" algn="l">
              <a:spcBef>
                <a:spcPts val="1600"/>
              </a:spcBef>
              <a:spcAft>
                <a:spcPts val="1600"/>
              </a:spcAft>
              <a:buNone/>
            </a:pPr>
            <a:r>
              <a:rPr lang="en" sz="2200" u="sng">
                <a:solidFill>
                  <a:schemeClr val="accent1"/>
                </a:solidFill>
                <a:hlinkClick r:id="rId3">
                  <a:extLst>
                    <a:ext uri="{A12FA001-AC4F-418D-AE19-62706E023703}">
                      <ahyp:hlinkClr val="tx"/>
                    </a:ext>
                  </a:extLst>
                </a:hlinkClick>
              </a:rPr>
              <a:t>WCPSS Magnet Information</a:t>
            </a:r>
            <a:r>
              <a:rPr lang="en" sz="2200">
                <a:solidFill>
                  <a:schemeClr val="accent1"/>
                </a:solidFill>
              </a:rPr>
              <a:t>  </a:t>
            </a:r>
            <a:endParaRPr b="1" sz="1900">
              <a:solidFill>
                <a:schemeClr val="accent1"/>
              </a:solidFill>
            </a:endParaRPr>
          </a:p>
        </p:txBody>
      </p:sp>
      <p:pic>
        <p:nvPicPr>
          <p:cNvPr id="461" name="Google Shape;461;p50"/>
          <p:cNvPicPr preferRelativeResize="0"/>
          <p:nvPr/>
        </p:nvPicPr>
        <p:blipFill>
          <a:blip r:embed="rId4">
            <a:alphaModFix amt="52000"/>
          </a:blip>
          <a:stretch>
            <a:fillRect/>
          </a:stretch>
        </p:blipFill>
        <p:spPr>
          <a:xfrm>
            <a:off x="0" y="0"/>
            <a:ext cx="1087700" cy="1055625"/>
          </a:xfrm>
          <a:prstGeom prst="rect">
            <a:avLst/>
          </a:prstGeom>
          <a:noFill/>
          <a:ln>
            <a:noFill/>
          </a:ln>
        </p:spPr>
      </p:pic>
      <p:sp>
        <p:nvSpPr>
          <p:cNvPr id="462" name="Google Shape;462;p50"/>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5">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1"/>
          <p:cNvSpPr txBox="1"/>
          <p:nvPr>
            <p:ph type="title"/>
          </p:nvPr>
        </p:nvSpPr>
        <p:spPr>
          <a:xfrm>
            <a:off x="796575" y="184250"/>
            <a:ext cx="8520600" cy="46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Upcoming Events </a:t>
            </a:r>
            <a:endParaRPr>
              <a:solidFill>
                <a:srgbClr val="9FC5E8"/>
              </a:solidFill>
            </a:endParaRPr>
          </a:p>
        </p:txBody>
      </p:sp>
      <p:pic>
        <p:nvPicPr>
          <p:cNvPr id="468" name="Google Shape;468;p51"/>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469" name="Google Shape;469;p51"/>
          <p:cNvSpPr/>
          <p:nvPr/>
        </p:nvSpPr>
        <p:spPr>
          <a:xfrm>
            <a:off x="57025" y="827150"/>
            <a:ext cx="6698400" cy="4182900"/>
          </a:xfrm>
          <a:prstGeom prst="flowChartAlternateProcess">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b="1" sz="1300">
              <a:solidFill>
                <a:srgbClr val="CC4125"/>
              </a:solidFill>
            </a:endParaRPr>
          </a:p>
          <a:p>
            <a:pPr indent="0" lvl="0" marL="0" rtl="0" algn="l">
              <a:lnSpc>
                <a:spcPct val="150000"/>
              </a:lnSpc>
              <a:spcBef>
                <a:spcPts val="0"/>
              </a:spcBef>
              <a:spcAft>
                <a:spcPts val="0"/>
              </a:spcAft>
              <a:buNone/>
            </a:pPr>
            <a:r>
              <a:t/>
            </a:r>
            <a:endParaRPr b="1" sz="1300">
              <a:solidFill>
                <a:srgbClr val="CC4125"/>
              </a:solidFill>
            </a:endParaRPr>
          </a:p>
          <a:p>
            <a:pPr indent="0" lvl="0" marL="0" rtl="0" algn="l">
              <a:lnSpc>
                <a:spcPct val="150000"/>
              </a:lnSpc>
              <a:spcBef>
                <a:spcPts val="0"/>
              </a:spcBef>
              <a:spcAft>
                <a:spcPts val="0"/>
              </a:spcAft>
              <a:buNone/>
            </a:pPr>
            <a:r>
              <a:rPr b="1" lang="en" sz="1300">
                <a:solidFill>
                  <a:srgbClr val="CC4125"/>
                </a:solidFill>
              </a:rPr>
              <a:t>				</a:t>
            </a:r>
            <a:r>
              <a:rPr b="1" lang="en" sz="1500">
                <a:solidFill>
                  <a:srgbClr val="CC4125"/>
                </a:solidFill>
              </a:rPr>
              <a:t>Q and A Sessions </a:t>
            </a:r>
            <a:endParaRPr b="1" sz="1500">
              <a:solidFill>
                <a:srgbClr val="CC4125"/>
              </a:solidFill>
            </a:endParaRPr>
          </a:p>
          <a:p>
            <a:pPr indent="0" lvl="0" marL="0" rtl="0" algn="l">
              <a:lnSpc>
                <a:spcPct val="150000"/>
              </a:lnSpc>
              <a:spcBef>
                <a:spcPts val="0"/>
              </a:spcBef>
              <a:spcAft>
                <a:spcPts val="0"/>
              </a:spcAft>
              <a:buNone/>
            </a:pPr>
            <a:r>
              <a:rPr b="1" lang="en" sz="1200">
                <a:solidFill>
                  <a:srgbClr val="CC4125"/>
                </a:solidFill>
              </a:rPr>
              <a:t>Theme: What to Expect- IB (MYP and DP) Curriculum</a:t>
            </a:r>
            <a:endParaRPr b="1" sz="1200">
              <a:solidFill>
                <a:srgbClr val="CC4125"/>
              </a:solidFill>
            </a:endParaRPr>
          </a:p>
          <a:p>
            <a:pPr indent="0" lvl="0" marL="0" rtl="0" algn="l">
              <a:lnSpc>
                <a:spcPct val="150000"/>
              </a:lnSpc>
              <a:spcBef>
                <a:spcPts val="0"/>
              </a:spcBef>
              <a:spcAft>
                <a:spcPts val="0"/>
              </a:spcAft>
              <a:buNone/>
            </a:pPr>
            <a:r>
              <a:rPr b="1" lang="en" sz="1200">
                <a:solidFill>
                  <a:srgbClr val="333333"/>
                </a:solidFill>
              </a:rPr>
              <a:t>November 12th</a:t>
            </a:r>
            <a:r>
              <a:rPr lang="en" sz="1200">
                <a:solidFill>
                  <a:srgbClr val="333333"/>
                </a:solidFill>
              </a:rPr>
              <a:t>- 5:30 PM and 9:00 PM</a:t>
            </a:r>
            <a:endParaRPr sz="1200">
              <a:solidFill>
                <a:srgbClr val="333333"/>
              </a:solidFill>
            </a:endParaRPr>
          </a:p>
          <a:p>
            <a:pPr indent="0" lvl="0" marL="0" rtl="0" algn="l">
              <a:lnSpc>
                <a:spcPct val="150000"/>
              </a:lnSpc>
              <a:spcBef>
                <a:spcPts val="0"/>
              </a:spcBef>
              <a:spcAft>
                <a:spcPts val="0"/>
              </a:spcAft>
              <a:buNone/>
            </a:pPr>
            <a:r>
              <a:rPr b="1" lang="en" sz="1200">
                <a:solidFill>
                  <a:srgbClr val="333333"/>
                </a:solidFill>
              </a:rPr>
              <a:t>November 13th</a:t>
            </a:r>
            <a:r>
              <a:rPr lang="en" sz="1200">
                <a:solidFill>
                  <a:srgbClr val="333333"/>
                </a:solidFill>
              </a:rPr>
              <a:t>- 9:15 AM and 1:00 PM</a:t>
            </a:r>
            <a:endParaRPr sz="1200">
              <a:solidFill>
                <a:srgbClr val="333333"/>
              </a:solidFill>
            </a:endParaRPr>
          </a:p>
          <a:p>
            <a:pPr indent="0" lvl="0" marL="0" rtl="0" algn="l">
              <a:lnSpc>
                <a:spcPct val="150000"/>
              </a:lnSpc>
              <a:spcBef>
                <a:spcPts val="0"/>
              </a:spcBef>
              <a:spcAft>
                <a:spcPts val="0"/>
              </a:spcAft>
              <a:buNone/>
            </a:pPr>
            <a:r>
              <a:rPr b="1" lang="en" sz="1200">
                <a:solidFill>
                  <a:srgbClr val="CC4125"/>
                </a:solidFill>
              </a:rPr>
              <a:t>Theme: Offerings at Millbrook- Traditional Academics and other Opportunities?</a:t>
            </a:r>
            <a:endParaRPr b="1" sz="1200">
              <a:solidFill>
                <a:srgbClr val="CC4125"/>
              </a:solidFill>
            </a:endParaRPr>
          </a:p>
          <a:p>
            <a:pPr indent="0" lvl="0" marL="0" rtl="0" algn="l">
              <a:lnSpc>
                <a:spcPct val="150000"/>
              </a:lnSpc>
              <a:spcBef>
                <a:spcPts val="0"/>
              </a:spcBef>
              <a:spcAft>
                <a:spcPts val="0"/>
              </a:spcAft>
              <a:buNone/>
            </a:pPr>
            <a:r>
              <a:rPr b="1" lang="en" sz="1200">
                <a:solidFill>
                  <a:srgbClr val="333333"/>
                </a:solidFill>
              </a:rPr>
              <a:t>December 7th</a:t>
            </a:r>
            <a:r>
              <a:rPr lang="en" sz="1200">
                <a:solidFill>
                  <a:srgbClr val="333333"/>
                </a:solidFill>
              </a:rPr>
              <a:t>-9:15 AM and 1:00 PM</a:t>
            </a:r>
            <a:endParaRPr sz="1200">
              <a:solidFill>
                <a:srgbClr val="333333"/>
              </a:solidFill>
            </a:endParaRPr>
          </a:p>
          <a:p>
            <a:pPr indent="0" lvl="0" marL="0" rtl="0" algn="l">
              <a:lnSpc>
                <a:spcPct val="150000"/>
              </a:lnSpc>
              <a:spcBef>
                <a:spcPts val="0"/>
              </a:spcBef>
              <a:spcAft>
                <a:spcPts val="0"/>
              </a:spcAft>
              <a:buNone/>
            </a:pPr>
            <a:r>
              <a:rPr b="1" lang="en" sz="1200">
                <a:solidFill>
                  <a:srgbClr val="333333"/>
                </a:solidFill>
              </a:rPr>
              <a:t>December 8th</a:t>
            </a:r>
            <a:r>
              <a:rPr lang="en" sz="1200">
                <a:solidFill>
                  <a:srgbClr val="333333"/>
                </a:solidFill>
              </a:rPr>
              <a:t>-5:30 PM and 9:00 PM </a:t>
            </a:r>
            <a:endParaRPr sz="1200">
              <a:solidFill>
                <a:srgbClr val="333333"/>
              </a:solidFill>
            </a:endParaRPr>
          </a:p>
          <a:p>
            <a:pPr indent="0" lvl="0" marL="0" rtl="0" algn="l">
              <a:lnSpc>
                <a:spcPct val="150000"/>
              </a:lnSpc>
              <a:spcBef>
                <a:spcPts val="0"/>
              </a:spcBef>
              <a:spcAft>
                <a:spcPts val="0"/>
              </a:spcAft>
              <a:buNone/>
            </a:pPr>
            <a:r>
              <a:rPr b="1" lang="en" sz="1200">
                <a:solidFill>
                  <a:srgbClr val="333333"/>
                </a:solidFill>
              </a:rPr>
              <a:t>January 7th TBA-</a:t>
            </a:r>
            <a:r>
              <a:rPr b="1" lang="en" sz="1300">
                <a:solidFill>
                  <a:srgbClr val="333333"/>
                </a:solidFill>
              </a:rPr>
              <a:t> </a:t>
            </a:r>
            <a:r>
              <a:rPr b="1" lang="en" sz="1300">
                <a:solidFill>
                  <a:srgbClr val="CC4125"/>
                </a:solidFill>
              </a:rPr>
              <a:t>Millbrook Current Student/Parent Reflections and FAQ</a:t>
            </a:r>
            <a:endParaRPr b="1" sz="1300">
              <a:solidFill>
                <a:srgbClr val="CC4125"/>
              </a:solidFill>
            </a:endParaRPr>
          </a:p>
          <a:p>
            <a:pPr indent="0" lvl="0" marL="0" rtl="0" algn="l">
              <a:lnSpc>
                <a:spcPct val="150000"/>
              </a:lnSpc>
              <a:spcBef>
                <a:spcPts val="0"/>
              </a:spcBef>
              <a:spcAft>
                <a:spcPts val="0"/>
              </a:spcAft>
              <a:buNone/>
            </a:pPr>
            <a:r>
              <a:rPr b="1" lang="en" sz="1200">
                <a:solidFill>
                  <a:srgbClr val="333333"/>
                </a:solidFill>
              </a:rPr>
              <a:t>January 12th- 5:30</a:t>
            </a:r>
            <a:r>
              <a:rPr b="1" lang="en" sz="1200">
                <a:solidFill>
                  <a:srgbClr val="A61C00"/>
                </a:solidFill>
              </a:rPr>
              <a:t> </a:t>
            </a:r>
            <a:r>
              <a:rPr b="1" lang="en" sz="1300">
                <a:solidFill>
                  <a:srgbClr val="CC4125"/>
                </a:solidFill>
              </a:rPr>
              <a:t>for current East and West Millbrook Magnet Students and Families</a:t>
            </a:r>
            <a:endParaRPr b="1" sz="1300">
              <a:solidFill>
                <a:srgbClr val="CC4125"/>
              </a:solidFill>
            </a:endParaRPr>
          </a:p>
          <a:p>
            <a:pPr indent="0" lvl="0" marL="0" rtl="0" algn="l">
              <a:lnSpc>
                <a:spcPct val="150000"/>
              </a:lnSpc>
              <a:spcBef>
                <a:spcPts val="0"/>
              </a:spcBef>
              <a:spcAft>
                <a:spcPts val="0"/>
              </a:spcAft>
              <a:buNone/>
            </a:pPr>
            <a:r>
              <a:rPr b="1" lang="en" sz="1200">
                <a:solidFill>
                  <a:srgbClr val="333333"/>
                </a:solidFill>
              </a:rPr>
              <a:t>January 26th- 5:30</a:t>
            </a:r>
            <a:r>
              <a:rPr b="1" lang="en" sz="1200">
                <a:solidFill>
                  <a:schemeClr val="accent1"/>
                </a:solidFill>
              </a:rPr>
              <a:t> </a:t>
            </a:r>
            <a:r>
              <a:rPr b="1" lang="en" sz="1300">
                <a:solidFill>
                  <a:srgbClr val="CC4125"/>
                </a:solidFill>
              </a:rPr>
              <a:t>for current Carroll Middle School Magnet Students and Families</a:t>
            </a:r>
            <a:endParaRPr b="1" sz="1300">
              <a:solidFill>
                <a:srgbClr val="CC4125"/>
              </a:solidFill>
            </a:endParaRPr>
          </a:p>
          <a:p>
            <a:pPr indent="0" lvl="0" marL="0" rtl="0" algn="l">
              <a:lnSpc>
                <a:spcPct val="150000"/>
              </a:lnSpc>
              <a:spcBef>
                <a:spcPts val="0"/>
              </a:spcBef>
              <a:spcAft>
                <a:spcPts val="0"/>
              </a:spcAft>
              <a:buNone/>
            </a:pPr>
            <a:r>
              <a:rPr b="1" lang="en" sz="1200">
                <a:solidFill>
                  <a:srgbClr val="333333"/>
                </a:solidFill>
              </a:rPr>
              <a:t>January 27th 5:30-</a:t>
            </a:r>
            <a:r>
              <a:rPr b="1" lang="en" sz="1200">
                <a:solidFill>
                  <a:srgbClr val="666666"/>
                </a:solidFill>
              </a:rPr>
              <a:t> </a:t>
            </a:r>
            <a:r>
              <a:rPr b="1" lang="en" sz="1300">
                <a:solidFill>
                  <a:srgbClr val="CC4125"/>
                </a:solidFill>
              </a:rPr>
              <a:t>for Current Private and Charter School Families</a:t>
            </a:r>
            <a:endParaRPr b="1" sz="1300">
              <a:solidFill>
                <a:srgbClr val="CC4125"/>
              </a:solidFill>
            </a:endParaRPr>
          </a:p>
          <a:p>
            <a:pPr indent="0" lvl="0" marL="0" rtl="0" algn="l">
              <a:lnSpc>
                <a:spcPct val="150000"/>
              </a:lnSpc>
              <a:spcBef>
                <a:spcPts val="0"/>
              </a:spcBef>
              <a:spcAft>
                <a:spcPts val="0"/>
              </a:spcAft>
              <a:buNone/>
            </a:pPr>
            <a:r>
              <a:rPr b="1" lang="en" sz="1200">
                <a:solidFill>
                  <a:srgbClr val="333333"/>
                </a:solidFill>
              </a:rPr>
              <a:t>May 6th- </a:t>
            </a:r>
            <a:r>
              <a:rPr b="1" lang="en" sz="1300">
                <a:solidFill>
                  <a:srgbClr val="CC4125"/>
                </a:solidFill>
              </a:rPr>
              <a:t>Q&amp;A New Parent reflections </a:t>
            </a:r>
            <a:endParaRPr sz="1300">
              <a:solidFill>
                <a:srgbClr val="CC4125"/>
              </a:solidFill>
            </a:endParaRPr>
          </a:p>
          <a:p>
            <a:pPr indent="0" lvl="0" marL="0" rtl="0" algn="l">
              <a:lnSpc>
                <a:spcPct val="115000"/>
              </a:lnSpc>
              <a:spcBef>
                <a:spcPts val="0"/>
              </a:spcBef>
              <a:spcAft>
                <a:spcPts val="0"/>
              </a:spcAft>
              <a:buNone/>
            </a:pPr>
            <a:r>
              <a:t/>
            </a:r>
            <a:endParaRPr>
              <a:solidFill>
                <a:srgbClr val="9FC5E8"/>
              </a:solidFill>
              <a:latin typeface="Open Sans"/>
              <a:ea typeface="Open Sans"/>
              <a:cs typeface="Open Sans"/>
              <a:sym typeface="Open Sans"/>
            </a:endParaRPr>
          </a:p>
          <a:p>
            <a:pPr indent="0" lvl="0" marL="0" rtl="0" algn="l">
              <a:spcBef>
                <a:spcPts val="1600"/>
              </a:spcBef>
              <a:spcAft>
                <a:spcPts val="0"/>
              </a:spcAft>
              <a:buNone/>
            </a:pPr>
            <a:r>
              <a:t/>
            </a:r>
            <a:endParaRPr/>
          </a:p>
        </p:txBody>
      </p:sp>
      <p:sp>
        <p:nvSpPr>
          <p:cNvPr id="470" name="Google Shape;470;p51"/>
          <p:cNvSpPr/>
          <p:nvPr/>
        </p:nvSpPr>
        <p:spPr>
          <a:xfrm>
            <a:off x="6831600" y="827150"/>
            <a:ext cx="2224725" cy="4050150"/>
          </a:xfrm>
          <a:prstGeom prst="flowChartProcess">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u="sng">
                <a:solidFill>
                  <a:srgbClr val="333333"/>
                </a:solidFill>
                <a:latin typeface="Open Sans"/>
                <a:ea typeface="Open Sans"/>
                <a:cs typeface="Open Sans"/>
                <a:sym typeface="Open Sans"/>
                <a:hlinkClick r:id="rId4">
                  <a:extLst>
                    <a:ext uri="{A12FA001-AC4F-418D-AE19-62706E023703}">
                      <ahyp:hlinkClr val="tx"/>
                    </a:ext>
                  </a:extLst>
                </a:hlinkClick>
              </a:rPr>
              <a:t>Events</a:t>
            </a:r>
            <a:endParaRPr b="1" sz="1800">
              <a:solidFill>
                <a:srgbClr val="333333"/>
              </a:solidFill>
              <a:latin typeface="Open Sans"/>
              <a:ea typeface="Open Sans"/>
              <a:cs typeface="Open Sans"/>
              <a:sym typeface="Open Sans"/>
            </a:endParaRPr>
          </a:p>
          <a:p>
            <a:pPr indent="457200" lvl="0" marL="0" rtl="0" algn="l">
              <a:spcBef>
                <a:spcPts val="0"/>
              </a:spcBef>
              <a:spcAft>
                <a:spcPts val="0"/>
              </a:spcAft>
              <a:buNone/>
            </a:pPr>
            <a:r>
              <a:rPr b="1" lang="en" sz="1800">
                <a:solidFill>
                  <a:srgbClr val="333333"/>
                </a:solidFill>
                <a:latin typeface="Open Sans"/>
                <a:ea typeface="Open Sans"/>
                <a:cs typeface="Open Sans"/>
                <a:sym typeface="Open Sans"/>
              </a:rPr>
              <a:t>IB Expo:</a:t>
            </a:r>
            <a:endParaRPr b="1" sz="1800">
              <a:solidFill>
                <a:srgbClr val="333333"/>
              </a:solidFill>
              <a:latin typeface="Open Sans"/>
              <a:ea typeface="Open Sans"/>
              <a:cs typeface="Open Sans"/>
              <a:sym typeface="Open Sans"/>
            </a:endParaRPr>
          </a:p>
          <a:p>
            <a:pPr indent="0" lvl="0" marL="0" rtl="0" algn="l">
              <a:spcBef>
                <a:spcPts val="0"/>
              </a:spcBef>
              <a:spcAft>
                <a:spcPts val="0"/>
              </a:spcAft>
              <a:buNone/>
            </a:pPr>
            <a:r>
              <a:rPr b="1" lang="en" sz="1200">
                <a:solidFill>
                  <a:srgbClr val="CC4125"/>
                </a:solidFill>
              </a:rPr>
              <a:t>January 12, 2020, 6:30 </a:t>
            </a:r>
            <a:endParaRPr b="1" sz="1200">
              <a:solidFill>
                <a:srgbClr val="CC4125"/>
              </a:solidFill>
            </a:endParaRPr>
          </a:p>
          <a:p>
            <a:pPr indent="0" lvl="0" marL="0" rtl="0" algn="l">
              <a:spcBef>
                <a:spcPts val="0"/>
              </a:spcBef>
              <a:spcAft>
                <a:spcPts val="0"/>
              </a:spcAft>
              <a:buNone/>
            </a:pPr>
            <a:r>
              <a:rPr lang="en" sz="1500">
                <a:solidFill>
                  <a:srgbClr val="333333"/>
                </a:solidFill>
              </a:rPr>
              <a:t>Come and experience the principles and practices of Millbrook's Middle Years and Diploma Programmes. Discuss the programmes with current staff and students and see the quality work they have produced</a:t>
            </a:r>
            <a:endParaRPr sz="1500"/>
          </a:p>
        </p:txBody>
      </p:sp>
      <p:sp>
        <p:nvSpPr>
          <p:cNvPr id="471" name="Google Shape;471;p51"/>
          <p:cNvSpPr txBox="1"/>
          <p:nvPr/>
        </p:nvSpPr>
        <p:spPr>
          <a:xfrm>
            <a:off x="3760825" y="278888"/>
            <a:ext cx="2433600" cy="276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100" u="sng">
                <a:solidFill>
                  <a:schemeClr val="accent1"/>
                </a:solidFill>
                <a:hlinkClick r:id="rId5">
                  <a:extLst>
                    <a:ext uri="{A12FA001-AC4F-418D-AE19-62706E023703}">
                      <ahyp:hlinkClr val="tx"/>
                    </a:ext>
                  </a:extLst>
                </a:hlinkClick>
              </a:rPr>
              <a:t>https://millbrookib.weebly.com/recruitment-eventsvirtual-tours.html</a:t>
            </a:r>
            <a:r>
              <a:rPr lang="en" sz="1100">
                <a:solidFill>
                  <a:schemeClr val="accent1"/>
                </a:solidFill>
              </a:rPr>
              <a:t> </a:t>
            </a:r>
            <a:endParaRPr>
              <a:solidFill>
                <a:schemeClr val="accent1"/>
              </a:solidFill>
              <a:latin typeface="Open Sans"/>
              <a:ea typeface="Open Sans"/>
              <a:cs typeface="Open Sans"/>
              <a:sym typeface="Open Sans"/>
            </a:endParaRPr>
          </a:p>
        </p:txBody>
      </p:sp>
      <p:sp>
        <p:nvSpPr>
          <p:cNvPr id="472" name="Google Shape;472;p51"/>
          <p:cNvSpPr txBox="1"/>
          <p:nvPr/>
        </p:nvSpPr>
        <p:spPr>
          <a:xfrm>
            <a:off x="7355750" y="0"/>
            <a:ext cx="1788300" cy="3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6">
                  <a:extLst>
                    <a:ext uri="{A12FA001-AC4F-418D-AE19-62706E023703}">
                      <ahyp:hlinkClr val="tx"/>
                    </a:ext>
                  </a:extLst>
                </a:hlinkClick>
              </a:rPr>
              <a:t>HOMEBASE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95" name="Google Shape;95;p16"/>
          <p:cNvSpPr txBox="1"/>
          <p:nvPr/>
        </p:nvSpPr>
        <p:spPr>
          <a:xfrm>
            <a:off x="110600" y="1714950"/>
            <a:ext cx="3926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96" name="Google Shape;96;p16"/>
          <p:cNvSpPr txBox="1"/>
          <p:nvPr>
            <p:ph type="title"/>
          </p:nvPr>
        </p:nvSpPr>
        <p:spPr>
          <a:xfrm>
            <a:off x="1139325" y="445025"/>
            <a:ext cx="2625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a:t>
            </a:r>
            <a:endParaRPr>
              <a:solidFill>
                <a:srgbClr val="9FC5E8"/>
              </a:solidFill>
            </a:endParaRPr>
          </a:p>
        </p:txBody>
      </p:sp>
      <p:sp>
        <p:nvSpPr>
          <p:cNvPr id="97" name="Google Shape;97;p16"/>
          <p:cNvSpPr txBox="1"/>
          <p:nvPr/>
        </p:nvSpPr>
        <p:spPr>
          <a:xfrm>
            <a:off x="660000" y="4380300"/>
            <a:ext cx="31572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9FC5E8"/>
                </a:solidFill>
                <a:latin typeface="Open Sans"/>
                <a:ea typeface="Open Sans"/>
                <a:cs typeface="Open Sans"/>
                <a:sym typeface="Open Sans"/>
              </a:rPr>
              <a:t>What is a Wildcat?</a:t>
            </a:r>
            <a:endParaRPr b="1" sz="2500">
              <a:solidFill>
                <a:srgbClr val="9FC5E8"/>
              </a:solidFill>
              <a:latin typeface="Open Sans"/>
              <a:ea typeface="Open Sans"/>
              <a:cs typeface="Open Sans"/>
              <a:sym typeface="Open Sans"/>
            </a:endParaRPr>
          </a:p>
        </p:txBody>
      </p:sp>
      <p:sp>
        <p:nvSpPr>
          <p:cNvPr id="98" name="Google Shape;98;p16"/>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99" name="Google Shape;99;p16"/>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Welcome to the 2020 Magnet recruitment season! Join us as we share what we love about being a part of Millbrook High School." id="100" name="Google Shape;100;p16" title="Millbrook Magnet High School: What is a Wildcat?">
            <a:hlinkClick r:id="rId5"/>
          </p:cNvPr>
          <p:cNvPicPr preferRelativeResize="0"/>
          <p:nvPr/>
        </p:nvPicPr>
        <p:blipFill>
          <a:blip r:embed="rId6">
            <a:alphaModFix/>
          </a:blip>
          <a:stretch>
            <a:fillRect/>
          </a:stretch>
        </p:blipFill>
        <p:spPr>
          <a:xfrm>
            <a:off x="90175" y="1266175"/>
            <a:ext cx="4352774" cy="3150350"/>
          </a:xfrm>
          <a:prstGeom prst="rect">
            <a:avLst/>
          </a:prstGeom>
          <a:noFill/>
          <a:ln>
            <a:noFill/>
          </a:ln>
        </p:spPr>
      </p:pic>
      <p:sp>
        <p:nvSpPr>
          <p:cNvPr id="101" name="Google Shape;101;p16"/>
          <p:cNvSpPr txBox="1"/>
          <p:nvPr>
            <p:ph idx="2" type="body"/>
          </p:nvPr>
        </p:nvSpPr>
        <p:spPr>
          <a:xfrm>
            <a:off x="4832400" y="1055625"/>
            <a:ext cx="3999900" cy="379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solidFill>
                  <a:srgbClr val="9FC5E8"/>
                </a:solidFill>
                <a:latin typeface="PT Sans Narrow"/>
                <a:ea typeface="PT Sans Narrow"/>
                <a:cs typeface="PT Sans Narrow"/>
                <a:sym typeface="PT Sans Narrow"/>
              </a:rPr>
              <a:t>We are a community of individuals that share a passion for academic excellence, for service to our community, for athletic success- for Millbrook. We have a </a:t>
            </a:r>
            <a:r>
              <a:rPr b="1" lang="en" sz="2400">
                <a:solidFill>
                  <a:srgbClr val="9FC5E8"/>
                </a:solidFill>
                <a:latin typeface="PT Sans Narrow"/>
                <a:ea typeface="PT Sans Narrow"/>
                <a:cs typeface="PT Sans Narrow"/>
                <a:sym typeface="PT Sans Narrow"/>
              </a:rPr>
              <a:t>commitment to supporting our students, enabling them to have the tools needed to build better communities and a better world.</a:t>
            </a:r>
            <a:endParaRPr b="1" sz="2400">
              <a:solidFill>
                <a:srgbClr val="9FC5E8"/>
              </a:solidFill>
              <a:latin typeface="PT Sans Narrow"/>
              <a:ea typeface="PT Sans Narrow"/>
              <a:cs typeface="PT Sans Narrow"/>
              <a:sym typeface="PT Sans Narrow"/>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2"/>
          <p:cNvSpPr txBox="1"/>
          <p:nvPr>
            <p:ph type="title"/>
          </p:nvPr>
        </p:nvSpPr>
        <p:spPr>
          <a:xfrm>
            <a:off x="716700" y="445025"/>
            <a:ext cx="8115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Thank You!</a:t>
            </a:r>
            <a:endParaRPr>
              <a:solidFill>
                <a:srgbClr val="9FC5E8"/>
              </a:solidFill>
            </a:endParaRPr>
          </a:p>
        </p:txBody>
      </p:sp>
      <p:sp>
        <p:nvSpPr>
          <p:cNvPr id="478" name="Google Shape;478;p52"/>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9FC5E8"/>
                </a:solidFill>
              </a:rPr>
              <a:t>Thanks for taking time to discover Millbrook.  For more information or to sign-up for recruitment events, please visit the following:</a:t>
            </a:r>
            <a:endParaRPr sz="2300">
              <a:solidFill>
                <a:srgbClr val="9FC5E8"/>
              </a:solidFill>
            </a:endParaRPr>
          </a:p>
          <a:p>
            <a:pPr indent="0" lvl="0" marL="0" rtl="0" algn="l">
              <a:spcBef>
                <a:spcPts val="1600"/>
              </a:spcBef>
              <a:spcAft>
                <a:spcPts val="0"/>
              </a:spcAft>
              <a:buNone/>
            </a:pPr>
            <a:r>
              <a:rPr lang="en" sz="1900" u="sng">
                <a:solidFill>
                  <a:schemeClr val="accent1"/>
                </a:solidFill>
                <a:hlinkClick r:id="rId3">
                  <a:extLst>
                    <a:ext uri="{A12FA001-AC4F-418D-AE19-62706E023703}">
                      <ahyp:hlinkClr val="tx"/>
                    </a:ext>
                  </a:extLst>
                </a:hlinkClick>
              </a:rPr>
              <a:t>https://millbrookib.weebly.com/</a:t>
            </a:r>
            <a:r>
              <a:rPr lang="en" sz="1900">
                <a:solidFill>
                  <a:schemeClr val="accent1"/>
                </a:solidFill>
              </a:rPr>
              <a:t> </a:t>
            </a:r>
            <a:endParaRPr sz="1900">
              <a:solidFill>
                <a:schemeClr val="accent1"/>
              </a:solidFill>
            </a:endParaRPr>
          </a:p>
          <a:p>
            <a:pPr indent="0" lvl="0" marL="0" rtl="0" algn="l">
              <a:spcBef>
                <a:spcPts val="1600"/>
              </a:spcBef>
              <a:spcAft>
                <a:spcPts val="1600"/>
              </a:spcAft>
              <a:buNone/>
            </a:pPr>
            <a:r>
              <a:t/>
            </a:r>
            <a:endParaRPr sz="1900">
              <a:solidFill>
                <a:schemeClr val="accent1"/>
              </a:solidFill>
            </a:endParaRPr>
          </a:p>
        </p:txBody>
      </p:sp>
      <p:sp>
        <p:nvSpPr>
          <p:cNvPr id="479" name="Google Shape;479;p52"/>
          <p:cNvSpPr txBox="1"/>
          <p:nvPr>
            <p:ph idx="2" type="body"/>
          </p:nvPr>
        </p:nvSpPr>
        <p:spPr>
          <a:xfrm>
            <a:off x="4165175" y="1266175"/>
            <a:ext cx="4893900" cy="370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9FC5E8"/>
                </a:solidFill>
              </a:rPr>
              <a:t>Contact Information</a:t>
            </a:r>
            <a:endParaRPr sz="2300">
              <a:solidFill>
                <a:srgbClr val="9FC5E8"/>
              </a:solidFill>
            </a:endParaRPr>
          </a:p>
          <a:p>
            <a:pPr indent="0" lvl="0" marL="0" rtl="0" algn="ctr">
              <a:lnSpc>
                <a:spcPct val="150000"/>
              </a:lnSpc>
              <a:spcBef>
                <a:spcPts val="1600"/>
              </a:spcBef>
              <a:spcAft>
                <a:spcPts val="0"/>
              </a:spcAft>
              <a:buNone/>
            </a:pPr>
            <a:r>
              <a:t/>
            </a:r>
            <a:endParaRPr sz="700">
              <a:solidFill>
                <a:srgbClr val="666666"/>
              </a:solidFill>
              <a:highlight>
                <a:srgbClr val="FFFFFF"/>
              </a:highlight>
              <a:latin typeface="Arial"/>
              <a:ea typeface="Arial"/>
              <a:cs typeface="Arial"/>
              <a:sym typeface="Arial"/>
            </a:endParaRPr>
          </a:p>
          <a:p>
            <a:pPr indent="0" lvl="0" marL="0" rtl="0" algn="ctr">
              <a:lnSpc>
                <a:spcPct val="130000"/>
              </a:lnSpc>
              <a:spcBef>
                <a:spcPts val="0"/>
              </a:spcBef>
              <a:spcAft>
                <a:spcPts val="0"/>
              </a:spcAft>
              <a:buNone/>
            </a:pPr>
            <a:r>
              <a:t/>
            </a:r>
            <a:endParaRPr b="1" sz="900">
              <a:solidFill>
                <a:schemeClr val="accent1"/>
              </a:solidFill>
              <a:latin typeface="Arial"/>
              <a:ea typeface="Arial"/>
              <a:cs typeface="Arial"/>
              <a:sym typeface="Arial"/>
            </a:endParaRPr>
          </a:p>
          <a:p>
            <a:pPr indent="0" lvl="0" marL="0" rtl="0" algn="ctr">
              <a:spcBef>
                <a:spcPts val="0"/>
              </a:spcBef>
              <a:spcAft>
                <a:spcPts val="1600"/>
              </a:spcAft>
              <a:buNone/>
            </a:pPr>
            <a:r>
              <a:t/>
            </a:r>
            <a:endParaRPr sz="2300">
              <a:solidFill>
                <a:srgbClr val="9FC5E8"/>
              </a:solidFill>
            </a:endParaRPr>
          </a:p>
        </p:txBody>
      </p:sp>
      <p:pic>
        <p:nvPicPr>
          <p:cNvPr id="480" name="Google Shape;480;p52"/>
          <p:cNvPicPr preferRelativeResize="0"/>
          <p:nvPr/>
        </p:nvPicPr>
        <p:blipFill>
          <a:blip r:embed="rId4">
            <a:alphaModFix amt="52000"/>
          </a:blip>
          <a:stretch>
            <a:fillRect/>
          </a:stretch>
        </p:blipFill>
        <p:spPr>
          <a:xfrm>
            <a:off x="0" y="0"/>
            <a:ext cx="1087700" cy="1055625"/>
          </a:xfrm>
          <a:prstGeom prst="rect">
            <a:avLst/>
          </a:prstGeom>
          <a:noFill/>
          <a:ln>
            <a:noFill/>
          </a:ln>
        </p:spPr>
      </p:pic>
      <p:sp>
        <p:nvSpPr>
          <p:cNvPr id="481" name="Google Shape;481;p52"/>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5">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482" name="Google Shape;482;p52"/>
          <p:cNvSpPr txBox="1"/>
          <p:nvPr/>
        </p:nvSpPr>
        <p:spPr>
          <a:xfrm>
            <a:off x="5520050" y="3317125"/>
            <a:ext cx="2032200" cy="1601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t/>
            </a:r>
            <a:endParaRPr b="1" sz="900">
              <a:solidFill>
                <a:schemeClr val="accent1"/>
              </a:solidFill>
            </a:endParaRPr>
          </a:p>
          <a:p>
            <a:pPr indent="0" lvl="0" marL="0" rtl="0" algn="ctr">
              <a:lnSpc>
                <a:spcPct val="130000"/>
              </a:lnSpc>
              <a:spcBef>
                <a:spcPts val="0"/>
              </a:spcBef>
              <a:spcAft>
                <a:spcPts val="0"/>
              </a:spcAft>
              <a:buNone/>
            </a:pPr>
            <a:r>
              <a:rPr b="1" lang="en" sz="1200">
                <a:solidFill>
                  <a:srgbClr val="9FC5E8"/>
                </a:solidFill>
              </a:rPr>
              <a:t>Charles Patton</a:t>
            </a:r>
            <a:endParaRPr b="1" sz="1200">
              <a:solidFill>
                <a:srgbClr val="9FC5E8"/>
              </a:solidFill>
            </a:endParaRPr>
          </a:p>
          <a:p>
            <a:pPr indent="0" lvl="0" marL="0" rtl="0" algn="ctr">
              <a:lnSpc>
                <a:spcPct val="130000"/>
              </a:lnSpc>
              <a:spcBef>
                <a:spcPts val="0"/>
              </a:spcBef>
              <a:spcAft>
                <a:spcPts val="0"/>
              </a:spcAft>
              <a:buNone/>
            </a:pPr>
            <a:r>
              <a:rPr lang="en" sz="1100">
                <a:solidFill>
                  <a:srgbClr val="9FC5E8"/>
                </a:solidFill>
              </a:rPr>
              <a:t>Assistant Principal</a:t>
            </a:r>
            <a:endParaRPr sz="1100">
              <a:solidFill>
                <a:srgbClr val="9FC5E8"/>
              </a:solidFill>
            </a:endParaRPr>
          </a:p>
          <a:p>
            <a:pPr indent="0" lvl="0" marL="0" rtl="0" algn="ctr">
              <a:lnSpc>
                <a:spcPct val="130000"/>
              </a:lnSpc>
              <a:spcBef>
                <a:spcPts val="0"/>
              </a:spcBef>
              <a:spcAft>
                <a:spcPts val="0"/>
              </a:spcAft>
              <a:buNone/>
            </a:pPr>
            <a:r>
              <a:rPr lang="en" sz="1100">
                <a:solidFill>
                  <a:srgbClr val="9FC5E8"/>
                </a:solidFill>
              </a:rPr>
              <a:t>(919)850.8787, Ext. 21468</a:t>
            </a:r>
            <a:endParaRPr sz="1100">
              <a:solidFill>
                <a:srgbClr val="9FC5E8"/>
              </a:solidFill>
            </a:endParaRPr>
          </a:p>
          <a:p>
            <a:pPr indent="0" lvl="0" marL="0" rtl="0" algn="ctr">
              <a:lnSpc>
                <a:spcPct val="130000"/>
              </a:lnSpc>
              <a:spcBef>
                <a:spcPts val="0"/>
              </a:spcBef>
              <a:spcAft>
                <a:spcPts val="0"/>
              </a:spcAft>
              <a:buNone/>
            </a:pPr>
            <a:r>
              <a:rPr b="1" lang="en" sz="1100">
                <a:solidFill>
                  <a:schemeClr val="accent1"/>
                </a:solidFill>
              </a:rPr>
              <a:t>cpatton2@wcpss.net</a:t>
            </a:r>
            <a:endParaRPr sz="1600">
              <a:latin typeface="Open Sans"/>
              <a:ea typeface="Open Sans"/>
              <a:cs typeface="Open Sans"/>
              <a:sym typeface="Open Sans"/>
            </a:endParaRPr>
          </a:p>
        </p:txBody>
      </p:sp>
      <p:sp>
        <p:nvSpPr>
          <p:cNvPr id="483" name="Google Shape;483;p52"/>
          <p:cNvSpPr txBox="1"/>
          <p:nvPr/>
        </p:nvSpPr>
        <p:spPr>
          <a:xfrm>
            <a:off x="7025450" y="1913100"/>
            <a:ext cx="1894200" cy="1317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solidFill>
                  <a:srgbClr val="9FC5E8"/>
                </a:solidFill>
              </a:rPr>
              <a:t>LaShonda Haddock </a:t>
            </a:r>
            <a:endParaRPr b="1" sz="1200">
              <a:solidFill>
                <a:srgbClr val="9FC5E8"/>
              </a:solidFill>
            </a:endParaRPr>
          </a:p>
          <a:p>
            <a:pPr indent="0" lvl="0" marL="0" rtl="0" algn="ctr">
              <a:lnSpc>
                <a:spcPct val="150000"/>
              </a:lnSpc>
              <a:spcBef>
                <a:spcPts val="0"/>
              </a:spcBef>
              <a:spcAft>
                <a:spcPts val="0"/>
              </a:spcAft>
              <a:buNone/>
            </a:pPr>
            <a:r>
              <a:rPr lang="en" sz="1100">
                <a:solidFill>
                  <a:srgbClr val="9FC5E8"/>
                </a:solidFill>
              </a:rPr>
              <a:t>Middle Years Programme</a:t>
            </a:r>
            <a:endParaRPr sz="1100">
              <a:solidFill>
                <a:srgbClr val="9FC5E8"/>
              </a:solidFill>
            </a:endParaRPr>
          </a:p>
          <a:p>
            <a:pPr indent="0" lvl="0" marL="0" rtl="0" algn="ctr">
              <a:lnSpc>
                <a:spcPct val="150000"/>
              </a:lnSpc>
              <a:spcBef>
                <a:spcPts val="0"/>
              </a:spcBef>
              <a:spcAft>
                <a:spcPts val="0"/>
              </a:spcAft>
              <a:buNone/>
            </a:pPr>
            <a:r>
              <a:rPr lang="en" sz="1100">
                <a:solidFill>
                  <a:srgbClr val="9FC5E8"/>
                </a:solidFill>
              </a:rPr>
              <a:t>​Coordinator</a:t>
            </a:r>
            <a:endParaRPr sz="1100">
              <a:solidFill>
                <a:srgbClr val="9FC5E8"/>
              </a:solidFill>
            </a:endParaRPr>
          </a:p>
          <a:p>
            <a:pPr indent="0" lvl="0" marL="0" rtl="0" algn="ctr">
              <a:lnSpc>
                <a:spcPct val="150000"/>
              </a:lnSpc>
              <a:spcBef>
                <a:spcPts val="0"/>
              </a:spcBef>
              <a:spcAft>
                <a:spcPts val="0"/>
              </a:spcAft>
              <a:buNone/>
            </a:pPr>
            <a:r>
              <a:rPr lang="en" sz="1100">
                <a:solidFill>
                  <a:srgbClr val="9FC5E8"/>
                </a:solidFill>
              </a:rPr>
              <a:t>(919)850.8787, Ext 21414</a:t>
            </a:r>
            <a:endParaRPr sz="1100">
              <a:solidFill>
                <a:srgbClr val="9FC5E8"/>
              </a:solidFill>
            </a:endParaRPr>
          </a:p>
          <a:p>
            <a:pPr indent="0" lvl="0" marL="0" rtl="0" algn="ctr">
              <a:lnSpc>
                <a:spcPct val="150000"/>
              </a:lnSpc>
              <a:spcBef>
                <a:spcPts val="0"/>
              </a:spcBef>
              <a:spcAft>
                <a:spcPts val="0"/>
              </a:spcAft>
              <a:buNone/>
            </a:pPr>
            <a:r>
              <a:rPr b="1" lang="en" sz="1100" u="sng">
                <a:solidFill>
                  <a:schemeClr val="accent1"/>
                </a:solidFill>
                <a:hlinkClick r:id="rId6">
                  <a:extLst>
                    <a:ext uri="{A12FA001-AC4F-418D-AE19-62706E023703}">
                      <ahyp:hlinkClr val="tx"/>
                    </a:ext>
                  </a:extLst>
                </a:hlinkClick>
              </a:rPr>
              <a:t>lhaddock@wcpss.n</a:t>
            </a:r>
            <a:r>
              <a:rPr b="1" lang="en" sz="900" u="sng">
                <a:solidFill>
                  <a:schemeClr val="accent1"/>
                </a:solidFill>
                <a:hlinkClick r:id="rId7">
                  <a:extLst>
                    <a:ext uri="{A12FA001-AC4F-418D-AE19-62706E023703}">
                      <ahyp:hlinkClr val="tx"/>
                    </a:ext>
                  </a:extLst>
                </a:hlinkClick>
              </a:rPr>
              <a:t>et</a:t>
            </a:r>
            <a:r>
              <a:rPr b="1" lang="en" sz="900">
                <a:solidFill>
                  <a:schemeClr val="accent1"/>
                </a:solidFill>
              </a:rPr>
              <a:t> </a:t>
            </a:r>
            <a:endParaRPr>
              <a:latin typeface="Open Sans"/>
              <a:ea typeface="Open Sans"/>
              <a:cs typeface="Open Sans"/>
              <a:sym typeface="Open Sans"/>
            </a:endParaRPr>
          </a:p>
        </p:txBody>
      </p:sp>
      <p:sp>
        <p:nvSpPr>
          <p:cNvPr id="484" name="Google Shape;484;p52"/>
          <p:cNvSpPr txBox="1"/>
          <p:nvPr/>
        </p:nvSpPr>
        <p:spPr>
          <a:xfrm>
            <a:off x="4215375" y="1913100"/>
            <a:ext cx="1894200" cy="1505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solidFill>
                  <a:srgbClr val="9FC5E8"/>
                </a:solidFill>
              </a:rPr>
              <a:t>  Loren Baron</a:t>
            </a:r>
            <a:endParaRPr b="1" sz="1200">
              <a:solidFill>
                <a:srgbClr val="9FC5E8"/>
              </a:solidFill>
            </a:endParaRPr>
          </a:p>
          <a:p>
            <a:pPr indent="0" lvl="0" marL="0" rtl="0" algn="ctr">
              <a:lnSpc>
                <a:spcPct val="150000"/>
              </a:lnSpc>
              <a:spcBef>
                <a:spcPts val="0"/>
              </a:spcBef>
              <a:spcAft>
                <a:spcPts val="0"/>
              </a:spcAft>
              <a:buNone/>
            </a:pPr>
            <a:r>
              <a:rPr lang="en" sz="1100">
                <a:solidFill>
                  <a:srgbClr val="9FC5E8"/>
                </a:solidFill>
              </a:rPr>
              <a:t>Diploma Programme</a:t>
            </a:r>
            <a:endParaRPr sz="1100">
              <a:solidFill>
                <a:srgbClr val="9FC5E8"/>
              </a:solidFill>
            </a:endParaRPr>
          </a:p>
          <a:p>
            <a:pPr indent="0" lvl="0" marL="0" rtl="0" algn="ctr">
              <a:lnSpc>
                <a:spcPct val="150000"/>
              </a:lnSpc>
              <a:spcBef>
                <a:spcPts val="0"/>
              </a:spcBef>
              <a:spcAft>
                <a:spcPts val="0"/>
              </a:spcAft>
              <a:buNone/>
            </a:pPr>
            <a:r>
              <a:rPr lang="en" sz="1100">
                <a:solidFill>
                  <a:srgbClr val="9FC5E8"/>
                </a:solidFill>
              </a:rPr>
              <a:t>Coordinator</a:t>
            </a:r>
            <a:endParaRPr sz="1100">
              <a:solidFill>
                <a:srgbClr val="9FC5E8"/>
              </a:solidFill>
            </a:endParaRPr>
          </a:p>
          <a:p>
            <a:pPr indent="0" lvl="0" marL="0" rtl="0" algn="ctr">
              <a:lnSpc>
                <a:spcPct val="150000"/>
              </a:lnSpc>
              <a:spcBef>
                <a:spcPts val="0"/>
              </a:spcBef>
              <a:spcAft>
                <a:spcPts val="0"/>
              </a:spcAft>
              <a:buNone/>
            </a:pPr>
            <a:r>
              <a:rPr lang="en" sz="1100">
                <a:solidFill>
                  <a:srgbClr val="9FC5E8"/>
                </a:solidFill>
              </a:rPr>
              <a:t>(919)850.8787, Ext  21426</a:t>
            </a:r>
            <a:endParaRPr sz="1100">
              <a:solidFill>
                <a:srgbClr val="9FC5E8"/>
              </a:solidFill>
            </a:endParaRPr>
          </a:p>
          <a:p>
            <a:pPr indent="0" lvl="0" marL="0" rtl="0" algn="ctr">
              <a:lnSpc>
                <a:spcPct val="150000"/>
              </a:lnSpc>
              <a:spcBef>
                <a:spcPts val="0"/>
              </a:spcBef>
              <a:spcAft>
                <a:spcPts val="0"/>
              </a:spcAft>
              <a:buNone/>
            </a:pPr>
            <a:r>
              <a:rPr b="1" lang="en" sz="1100" u="sng">
                <a:solidFill>
                  <a:schemeClr val="accent1"/>
                </a:solidFill>
                <a:hlinkClick r:id="rId8">
                  <a:extLst>
                    <a:ext uri="{A12FA001-AC4F-418D-AE19-62706E023703}">
                      <ahyp:hlinkClr val="tx"/>
                    </a:ext>
                  </a:extLst>
                </a:hlinkClick>
              </a:rPr>
              <a:t>lbaron@wcpss.net</a:t>
            </a:r>
            <a:r>
              <a:rPr b="1" lang="en" sz="1100">
                <a:solidFill>
                  <a:schemeClr val="accent1"/>
                </a:solidFill>
              </a:rPr>
              <a:t> </a:t>
            </a:r>
            <a:endParaRPr b="1" sz="1100">
              <a:solidFill>
                <a:schemeClr val="accent1"/>
              </a:solidFill>
            </a:endParaRPr>
          </a:p>
        </p:txBody>
      </p:sp>
      <p:sp>
        <p:nvSpPr>
          <p:cNvPr id="485" name="Google Shape;485;p52"/>
          <p:cNvSpPr txBox="1"/>
          <p:nvPr/>
        </p:nvSpPr>
        <p:spPr>
          <a:xfrm>
            <a:off x="6889325" y="4715675"/>
            <a:ext cx="22548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Open Sans"/>
                <a:ea typeface="Open Sans"/>
                <a:cs typeface="Open Sans"/>
                <a:sym typeface="Open Sans"/>
              </a:rPr>
              <a:t>Music by: </a:t>
            </a:r>
            <a:r>
              <a:rPr b="1" i="1" lang="en" sz="900">
                <a:solidFill>
                  <a:schemeClr val="dk1"/>
                </a:solidFill>
              </a:rPr>
              <a:t>Benjamin Tissot</a:t>
            </a:r>
            <a:endParaRPr sz="90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7"/>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107" name="Google Shape;107;p17"/>
          <p:cNvSpPr txBox="1"/>
          <p:nvPr/>
        </p:nvSpPr>
        <p:spPr>
          <a:xfrm>
            <a:off x="1238925" y="2125650"/>
            <a:ext cx="1302900" cy="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Open Sans"/>
                <a:ea typeface="Open Sans"/>
                <a:cs typeface="Open Sans"/>
                <a:sym typeface="Open Sans"/>
              </a:rPr>
              <a:t>Experienced</a:t>
            </a:r>
            <a:endParaRPr>
              <a:solidFill>
                <a:schemeClr val="accent1"/>
              </a:solidFill>
              <a:latin typeface="Open Sans"/>
              <a:ea typeface="Open Sans"/>
              <a:cs typeface="Open Sans"/>
              <a:sym typeface="Open Sans"/>
            </a:endParaRPr>
          </a:p>
        </p:txBody>
      </p:sp>
      <p:sp>
        <p:nvSpPr>
          <p:cNvPr id="108" name="Google Shape;108;p17"/>
          <p:cNvSpPr txBox="1"/>
          <p:nvPr>
            <p:ph type="title"/>
          </p:nvPr>
        </p:nvSpPr>
        <p:spPr>
          <a:xfrm>
            <a:off x="1348200" y="348225"/>
            <a:ext cx="2766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 </a:t>
            </a:r>
            <a:endParaRPr>
              <a:solidFill>
                <a:srgbClr val="9FC5E8"/>
              </a:solidFill>
            </a:endParaRPr>
          </a:p>
        </p:txBody>
      </p:sp>
      <p:sp>
        <p:nvSpPr>
          <p:cNvPr id="109" name="Google Shape;109;p17"/>
          <p:cNvSpPr txBox="1"/>
          <p:nvPr/>
        </p:nvSpPr>
        <p:spPr>
          <a:xfrm>
            <a:off x="202800" y="4534500"/>
            <a:ext cx="76692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500">
              <a:solidFill>
                <a:srgbClr val="9FC5E8"/>
              </a:solidFill>
              <a:latin typeface="Open Sans"/>
              <a:ea typeface="Open Sans"/>
              <a:cs typeface="Open Sans"/>
              <a:sym typeface="Open Sans"/>
            </a:endParaRPr>
          </a:p>
        </p:txBody>
      </p:sp>
      <p:sp>
        <p:nvSpPr>
          <p:cNvPr id="110" name="Google Shape;110;p17"/>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sp>
        <p:nvSpPr>
          <p:cNvPr id="111" name="Google Shape;111;p17"/>
          <p:cNvSpPr txBox="1"/>
          <p:nvPr>
            <p:ph idx="2" type="body"/>
          </p:nvPr>
        </p:nvSpPr>
        <p:spPr>
          <a:xfrm>
            <a:off x="525450" y="1055625"/>
            <a:ext cx="79632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FC5E8"/>
                </a:solidFill>
              </a:rPr>
              <a:t>Millbrook Magnet High School serves over 2300 students in the heart of North Raleigh. We offer the most rigorous paths of study while still providing rich opportunities for students to excel in the Arts, Athletics, Business, Technical Education and Digital Career Preparation in a traditional high school setting. Additionally, </a:t>
            </a:r>
            <a:r>
              <a:rPr b="1" lang="en" u="sng">
                <a:solidFill>
                  <a:schemeClr val="accent1"/>
                </a:solidFill>
              </a:rPr>
              <a:t>we are</a:t>
            </a:r>
            <a:r>
              <a:rPr b="1" lang="en">
                <a:solidFill>
                  <a:srgbClr val="9FC5E8"/>
                </a:solidFill>
              </a:rPr>
              <a:t>:</a:t>
            </a:r>
            <a:endParaRPr b="1">
              <a:solidFill>
                <a:srgbClr val="9FC5E8"/>
              </a:solidFill>
            </a:endParaRPr>
          </a:p>
          <a:p>
            <a:pPr indent="0" lvl="0" marL="0" rtl="0" algn="l">
              <a:spcBef>
                <a:spcPts val="1600"/>
              </a:spcBef>
              <a:spcAft>
                <a:spcPts val="1600"/>
              </a:spcAft>
              <a:buNone/>
            </a:pPr>
            <a:r>
              <a:t/>
            </a:r>
            <a:endParaRPr sz="2400">
              <a:solidFill>
                <a:srgbClr val="9FC5E8"/>
              </a:solidFill>
            </a:endParaRPr>
          </a:p>
        </p:txBody>
      </p:sp>
      <p:sp>
        <p:nvSpPr>
          <p:cNvPr id="112" name="Google Shape;112;p17"/>
          <p:cNvSpPr/>
          <p:nvPr/>
        </p:nvSpPr>
        <p:spPr>
          <a:xfrm>
            <a:off x="728475" y="2571750"/>
            <a:ext cx="2323800" cy="15393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1C4587"/>
                </a:solidFill>
              </a:rPr>
              <a:t>86% of teachers with over 4-years of teaching experience</a:t>
            </a:r>
            <a:endParaRPr>
              <a:solidFill>
                <a:srgbClr val="1C4587"/>
              </a:solidFill>
            </a:endParaRPr>
          </a:p>
        </p:txBody>
      </p:sp>
      <p:sp>
        <p:nvSpPr>
          <p:cNvPr id="113" name="Google Shape;113;p17"/>
          <p:cNvSpPr/>
          <p:nvPr/>
        </p:nvSpPr>
        <p:spPr>
          <a:xfrm>
            <a:off x="3345150" y="2571750"/>
            <a:ext cx="2323800" cy="15393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1C4587"/>
                </a:solidFill>
                <a:latin typeface="Open Sans"/>
                <a:ea typeface="Open Sans"/>
                <a:cs typeface="Open Sans"/>
                <a:sym typeface="Open Sans"/>
              </a:rPr>
              <a:t>91% of seniors take IB, AP, or honors courses</a:t>
            </a:r>
            <a:endParaRPr>
              <a:solidFill>
                <a:srgbClr val="1C4587"/>
              </a:solidFill>
              <a:latin typeface="Open Sans"/>
              <a:ea typeface="Open Sans"/>
              <a:cs typeface="Open Sans"/>
              <a:sym typeface="Open Sans"/>
            </a:endParaRPr>
          </a:p>
          <a:p>
            <a:pPr indent="0" lvl="0" marL="0" rtl="0" algn="l">
              <a:spcBef>
                <a:spcPts val="1600"/>
              </a:spcBef>
              <a:spcAft>
                <a:spcPts val="0"/>
              </a:spcAft>
              <a:buNone/>
            </a:pPr>
            <a:r>
              <a:t/>
            </a:r>
            <a:endParaRPr sz="400">
              <a:solidFill>
                <a:srgbClr val="1C4587"/>
              </a:solidFill>
            </a:endParaRPr>
          </a:p>
        </p:txBody>
      </p:sp>
      <p:sp>
        <p:nvSpPr>
          <p:cNvPr id="114" name="Google Shape;114;p17"/>
          <p:cNvSpPr txBox="1"/>
          <p:nvPr/>
        </p:nvSpPr>
        <p:spPr>
          <a:xfrm>
            <a:off x="3981450" y="2125650"/>
            <a:ext cx="1051200" cy="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Open Sans"/>
                <a:ea typeface="Open Sans"/>
                <a:cs typeface="Open Sans"/>
                <a:sym typeface="Open Sans"/>
              </a:rPr>
              <a:t>Rigorous</a:t>
            </a:r>
            <a:endParaRPr>
              <a:solidFill>
                <a:schemeClr val="accent1"/>
              </a:solidFill>
              <a:latin typeface="Open Sans"/>
              <a:ea typeface="Open Sans"/>
              <a:cs typeface="Open Sans"/>
              <a:sym typeface="Open Sans"/>
            </a:endParaRPr>
          </a:p>
        </p:txBody>
      </p:sp>
      <p:sp>
        <p:nvSpPr>
          <p:cNvPr id="115" name="Google Shape;115;p17"/>
          <p:cNvSpPr/>
          <p:nvPr/>
        </p:nvSpPr>
        <p:spPr>
          <a:xfrm>
            <a:off x="5961825" y="2571750"/>
            <a:ext cx="2323800" cy="15393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1C4587"/>
                </a:solidFill>
                <a:latin typeface="Open Sans"/>
                <a:ea typeface="Open Sans"/>
                <a:cs typeface="Open Sans"/>
                <a:sym typeface="Open Sans"/>
              </a:rPr>
              <a:t>Students complete numerous hours of community service per year</a:t>
            </a:r>
            <a:endParaRPr>
              <a:solidFill>
                <a:srgbClr val="1C4587"/>
              </a:solidFill>
              <a:latin typeface="Open Sans"/>
              <a:ea typeface="Open Sans"/>
              <a:cs typeface="Open Sans"/>
              <a:sym typeface="Open Sans"/>
            </a:endParaRPr>
          </a:p>
          <a:p>
            <a:pPr indent="0" lvl="0" marL="0" rtl="0" algn="l">
              <a:spcBef>
                <a:spcPts val="1600"/>
              </a:spcBef>
              <a:spcAft>
                <a:spcPts val="0"/>
              </a:spcAft>
              <a:buNone/>
            </a:pPr>
            <a:r>
              <a:t/>
            </a:r>
            <a:endParaRPr sz="400">
              <a:solidFill>
                <a:srgbClr val="1C4587"/>
              </a:solidFill>
            </a:endParaRPr>
          </a:p>
        </p:txBody>
      </p:sp>
      <p:sp>
        <p:nvSpPr>
          <p:cNvPr id="116" name="Google Shape;116;p17"/>
          <p:cNvSpPr txBox="1"/>
          <p:nvPr/>
        </p:nvSpPr>
        <p:spPr>
          <a:xfrm>
            <a:off x="6569100" y="2125650"/>
            <a:ext cx="1302900" cy="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Open Sans"/>
                <a:ea typeface="Open Sans"/>
                <a:cs typeface="Open Sans"/>
                <a:sym typeface="Open Sans"/>
              </a:rPr>
              <a:t>Caring</a:t>
            </a:r>
            <a:endParaRPr>
              <a:solidFill>
                <a:schemeClr val="accent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8"/>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122" name="Google Shape;122;p18"/>
          <p:cNvSpPr txBox="1"/>
          <p:nvPr/>
        </p:nvSpPr>
        <p:spPr>
          <a:xfrm>
            <a:off x="110600" y="1714950"/>
            <a:ext cx="3926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23" name="Google Shape;123;p18"/>
          <p:cNvSpPr txBox="1"/>
          <p:nvPr>
            <p:ph type="title"/>
          </p:nvPr>
        </p:nvSpPr>
        <p:spPr>
          <a:xfrm>
            <a:off x="1570475" y="518925"/>
            <a:ext cx="42465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a:t>
            </a:r>
            <a:endParaRPr>
              <a:solidFill>
                <a:srgbClr val="9FC5E8"/>
              </a:solidFill>
            </a:endParaRPr>
          </a:p>
        </p:txBody>
      </p:sp>
      <p:sp>
        <p:nvSpPr>
          <p:cNvPr id="124" name="Google Shape;124;p18"/>
          <p:cNvSpPr txBox="1"/>
          <p:nvPr>
            <p:ph idx="1" type="body"/>
          </p:nvPr>
        </p:nvSpPr>
        <p:spPr>
          <a:xfrm>
            <a:off x="1031700" y="1055626"/>
            <a:ext cx="3999900" cy="325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9FC5E8"/>
                </a:solidFill>
              </a:rPr>
              <a:t>Mr. Patton grew up an Air Force brat but was fortunate to attend UNC-Chapel Hill for two degrees. He is an avid saxophone player and taught band before moving into administration in 2014. He has been fortunate to live and study overseas in the UK, Switzerland, and South Korea.</a:t>
            </a:r>
            <a:endParaRPr b="1" sz="1900">
              <a:solidFill>
                <a:srgbClr val="9FC5E8"/>
              </a:solidFill>
            </a:endParaRPr>
          </a:p>
        </p:txBody>
      </p:sp>
      <p:sp>
        <p:nvSpPr>
          <p:cNvPr id="125" name="Google Shape;125;p18"/>
          <p:cNvSpPr txBox="1"/>
          <p:nvPr/>
        </p:nvSpPr>
        <p:spPr>
          <a:xfrm>
            <a:off x="202800" y="4380300"/>
            <a:ext cx="76692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9FC5E8"/>
                </a:solidFill>
                <a:latin typeface="Open Sans"/>
                <a:ea typeface="Open Sans"/>
                <a:cs typeface="Open Sans"/>
                <a:sym typeface="Open Sans"/>
              </a:rPr>
              <a:t>Charles Patton- Assistant Principal </a:t>
            </a:r>
            <a:endParaRPr b="1" sz="2500">
              <a:solidFill>
                <a:srgbClr val="9FC5E8"/>
              </a:solidFill>
              <a:latin typeface="Open Sans"/>
              <a:ea typeface="Open Sans"/>
              <a:cs typeface="Open Sans"/>
              <a:sym typeface="Open Sans"/>
            </a:endParaRPr>
          </a:p>
        </p:txBody>
      </p:sp>
      <p:sp>
        <p:nvSpPr>
          <p:cNvPr id="126" name="Google Shape;126;p18"/>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27" name="Google Shape;127;p18"/>
          <p:cNvPicPr preferRelativeResize="0"/>
          <p:nvPr/>
        </p:nvPicPr>
        <p:blipFill>
          <a:blip r:embed="rId5">
            <a:alphaModFix/>
          </a:blip>
          <a:stretch>
            <a:fillRect/>
          </a:stretch>
        </p:blipFill>
        <p:spPr>
          <a:xfrm>
            <a:off x="5905501" y="553200"/>
            <a:ext cx="2824800" cy="3693000"/>
          </a:xfrm>
          <a:prstGeom prst="roundRect">
            <a:avLst>
              <a:gd fmla="val 16667"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9"/>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133" name="Google Shape;133;p19"/>
          <p:cNvSpPr txBox="1"/>
          <p:nvPr/>
        </p:nvSpPr>
        <p:spPr>
          <a:xfrm>
            <a:off x="110600" y="1714950"/>
            <a:ext cx="3926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34" name="Google Shape;134;p19"/>
          <p:cNvSpPr txBox="1"/>
          <p:nvPr>
            <p:ph type="title"/>
          </p:nvPr>
        </p:nvSpPr>
        <p:spPr>
          <a:xfrm>
            <a:off x="608375" y="445025"/>
            <a:ext cx="8223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a:t>
            </a:r>
            <a:endParaRPr>
              <a:solidFill>
                <a:srgbClr val="9FC5E8"/>
              </a:solidFill>
            </a:endParaRPr>
          </a:p>
        </p:txBody>
      </p:sp>
      <p:sp>
        <p:nvSpPr>
          <p:cNvPr id="135" name="Google Shape;135;p19"/>
          <p:cNvSpPr txBox="1"/>
          <p:nvPr>
            <p:ph idx="1" type="body"/>
          </p:nvPr>
        </p:nvSpPr>
        <p:spPr>
          <a:xfrm>
            <a:off x="572100" y="1152425"/>
            <a:ext cx="3999900" cy="30801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9FC5E8"/>
                </a:solidFill>
              </a:rPr>
              <a:t>I am originally from Clemson, SC. I earned my </a:t>
            </a:r>
            <a:r>
              <a:rPr b="1" lang="en" sz="1800">
                <a:solidFill>
                  <a:srgbClr val="9FC5E8"/>
                </a:solidFill>
              </a:rPr>
              <a:t>Bachelor's</a:t>
            </a:r>
            <a:r>
              <a:rPr b="1" lang="en" sz="1800">
                <a:solidFill>
                  <a:srgbClr val="9FC5E8"/>
                </a:solidFill>
              </a:rPr>
              <a:t> Degree in Philosophy from Brandeis University in 1991. After a year living in Beijing, China, teaching English to Chinese graduate students, I returned to school and earned my MEd. in Teaching and Curriculum from Harvard University. </a:t>
            </a:r>
            <a:endParaRPr b="1" sz="2500">
              <a:solidFill>
                <a:srgbClr val="9FC5E8"/>
              </a:solidFill>
            </a:endParaRPr>
          </a:p>
        </p:txBody>
      </p:sp>
      <p:sp>
        <p:nvSpPr>
          <p:cNvPr id="136" name="Google Shape;136;p19"/>
          <p:cNvSpPr txBox="1"/>
          <p:nvPr/>
        </p:nvSpPr>
        <p:spPr>
          <a:xfrm>
            <a:off x="202800" y="4380300"/>
            <a:ext cx="76692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9FC5E8"/>
                </a:solidFill>
                <a:latin typeface="Open Sans"/>
                <a:ea typeface="Open Sans"/>
                <a:cs typeface="Open Sans"/>
                <a:sym typeface="Open Sans"/>
              </a:rPr>
              <a:t>Loren Baron- Diploma Programme Coordinator</a:t>
            </a:r>
            <a:r>
              <a:rPr b="1" lang="en" sz="2500">
                <a:solidFill>
                  <a:schemeClr val="accent1"/>
                </a:solidFill>
                <a:latin typeface="Open Sans"/>
                <a:ea typeface="Open Sans"/>
                <a:cs typeface="Open Sans"/>
                <a:sym typeface="Open Sans"/>
              </a:rPr>
              <a:t> </a:t>
            </a:r>
            <a:endParaRPr b="1" sz="2500">
              <a:solidFill>
                <a:schemeClr val="accent1"/>
              </a:solidFill>
              <a:latin typeface="Open Sans"/>
              <a:ea typeface="Open Sans"/>
              <a:cs typeface="Open Sans"/>
              <a:sym typeface="Open Sans"/>
            </a:endParaRPr>
          </a:p>
        </p:txBody>
      </p:sp>
      <p:sp>
        <p:nvSpPr>
          <p:cNvPr id="137" name="Google Shape;137;p19"/>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38" name="Google Shape;138;p19"/>
          <p:cNvPicPr preferRelativeResize="0"/>
          <p:nvPr/>
        </p:nvPicPr>
        <p:blipFill>
          <a:blip r:embed="rId5">
            <a:alphaModFix/>
          </a:blip>
          <a:stretch>
            <a:fillRect/>
          </a:stretch>
        </p:blipFill>
        <p:spPr>
          <a:xfrm>
            <a:off x="5073275" y="1313700"/>
            <a:ext cx="3759000" cy="25161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0"/>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144" name="Google Shape;144;p20"/>
          <p:cNvSpPr txBox="1"/>
          <p:nvPr/>
        </p:nvSpPr>
        <p:spPr>
          <a:xfrm>
            <a:off x="110600" y="1714950"/>
            <a:ext cx="3926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45" name="Google Shape;145;p20"/>
          <p:cNvSpPr txBox="1"/>
          <p:nvPr>
            <p:ph type="title"/>
          </p:nvPr>
        </p:nvSpPr>
        <p:spPr>
          <a:xfrm>
            <a:off x="608375" y="445025"/>
            <a:ext cx="82239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a:t>
            </a:r>
            <a:endParaRPr>
              <a:solidFill>
                <a:srgbClr val="9FC5E8"/>
              </a:solidFill>
            </a:endParaRPr>
          </a:p>
        </p:txBody>
      </p:sp>
      <p:sp>
        <p:nvSpPr>
          <p:cNvPr id="146" name="Google Shape;146;p20"/>
          <p:cNvSpPr txBox="1"/>
          <p:nvPr>
            <p:ph idx="1" type="body"/>
          </p:nvPr>
        </p:nvSpPr>
        <p:spPr>
          <a:xfrm>
            <a:off x="608375" y="1177913"/>
            <a:ext cx="4304100" cy="30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9FC5E8"/>
                </a:solidFill>
              </a:rPr>
              <a:t>Before coming to Millbrook, I taught for 15 years in two IB Diploma Programmes in Maryland and North Carolina. I am also an IB Workshop Leader, training teachers in Economics and Theory of Knowledge. </a:t>
            </a:r>
            <a:endParaRPr b="1" sz="2700">
              <a:solidFill>
                <a:srgbClr val="9FC5E8"/>
              </a:solidFill>
            </a:endParaRPr>
          </a:p>
          <a:p>
            <a:pPr indent="0" lvl="0" marL="0" rtl="0" algn="l">
              <a:spcBef>
                <a:spcPts val="1600"/>
              </a:spcBef>
              <a:spcAft>
                <a:spcPts val="1600"/>
              </a:spcAft>
              <a:buNone/>
            </a:pPr>
            <a:r>
              <a:t/>
            </a:r>
            <a:endParaRPr sz="2400">
              <a:solidFill>
                <a:srgbClr val="000000"/>
              </a:solidFill>
            </a:endParaRPr>
          </a:p>
        </p:txBody>
      </p:sp>
      <p:sp>
        <p:nvSpPr>
          <p:cNvPr id="147" name="Google Shape;147;p20"/>
          <p:cNvSpPr txBox="1"/>
          <p:nvPr/>
        </p:nvSpPr>
        <p:spPr>
          <a:xfrm>
            <a:off x="202800" y="4380300"/>
            <a:ext cx="76692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9FC5E8"/>
                </a:solidFill>
                <a:latin typeface="Open Sans"/>
                <a:ea typeface="Open Sans"/>
                <a:cs typeface="Open Sans"/>
                <a:sym typeface="Open Sans"/>
              </a:rPr>
              <a:t>Loren Baron- Diploma Programme </a:t>
            </a:r>
            <a:r>
              <a:rPr b="1" lang="en" sz="2500">
                <a:solidFill>
                  <a:srgbClr val="9FC5E8"/>
                </a:solidFill>
                <a:latin typeface="Open Sans"/>
                <a:ea typeface="Open Sans"/>
                <a:cs typeface="Open Sans"/>
                <a:sym typeface="Open Sans"/>
              </a:rPr>
              <a:t>Coordinator</a:t>
            </a:r>
            <a:r>
              <a:rPr b="1" lang="en" sz="2500">
                <a:solidFill>
                  <a:srgbClr val="9FC5E8"/>
                </a:solidFill>
                <a:latin typeface="Open Sans"/>
                <a:ea typeface="Open Sans"/>
                <a:cs typeface="Open Sans"/>
                <a:sym typeface="Open Sans"/>
              </a:rPr>
              <a:t> </a:t>
            </a:r>
            <a:endParaRPr b="1" sz="2500">
              <a:solidFill>
                <a:srgbClr val="9FC5E8"/>
              </a:solidFill>
              <a:latin typeface="Open Sans"/>
              <a:ea typeface="Open Sans"/>
              <a:cs typeface="Open Sans"/>
              <a:sym typeface="Open Sans"/>
            </a:endParaRPr>
          </a:p>
        </p:txBody>
      </p:sp>
      <p:sp>
        <p:nvSpPr>
          <p:cNvPr id="148" name="Google Shape;148;p20"/>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49" name="Google Shape;149;p20"/>
          <p:cNvPicPr preferRelativeResize="0"/>
          <p:nvPr/>
        </p:nvPicPr>
        <p:blipFill>
          <a:blip r:embed="rId5">
            <a:alphaModFix/>
          </a:blip>
          <a:stretch>
            <a:fillRect/>
          </a:stretch>
        </p:blipFill>
        <p:spPr>
          <a:xfrm>
            <a:off x="5073275" y="1313700"/>
            <a:ext cx="3759000" cy="2516100"/>
          </a:xfrm>
          <a:prstGeom prst="roundRect">
            <a:avLst>
              <a:gd fmla="val 1666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1"/>
          <p:cNvPicPr preferRelativeResize="0"/>
          <p:nvPr/>
        </p:nvPicPr>
        <p:blipFill>
          <a:blip r:embed="rId3">
            <a:alphaModFix amt="52000"/>
          </a:blip>
          <a:stretch>
            <a:fillRect/>
          </a:stretch>
        </p:blipFill>
        <p:spPr>
          <a:xfrm>
            <a:off x="0" y="0"/>
            <a:ext cx="1087700" cy="1055625"/>
          </a:xfrm>
          <a:prstGeom prst="rect">
            <a:avLst/>
          </a:prstGeom>
          <a:noFill/>
          <a:ln>
            <a:noFill/>
          </a:ln>
        </p:spPr>
      </p:pic>
      <p:sp>
        <p:nvSpPr>
          <p:cNvPr id="155" name="Google Shape;155;p21"/>
          <p:cNvSpPr txBox="1"/>
          <p:nvPr/>
        </p:nvSpPr>
        <p:spPr>
          <a:xfrm>
            <a:off x="110600" y="1714950"/>
            <a:ext cx="3926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56" name="Google Shape;156;p21"/>
          <p:cNvSpPr txBox="1"/>
          <p:nvPr>
            <p:ph type="title"/>
          </p:nvPr>
        </p:nvSpPr>
        <p:spPr>
          <a:xfrm>
            <a:off x="607875" y="414050"/>
            <a:ext cx="7998600" cy="76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rPr>
              <a:t>Who Are We?</a:t>
            </a:r>
            <a:endParaRPr>
              <a:solidFill>
                <a:srgbClr val="9FC5E8"/>
              </a:solidFill>
            </a:endParaRPr>
          </a:p>
        </p:txBody>
      </p:sp>
      <p:sp>
        <p:nvSpPr>
          <p:cNvPr id="157" name="Google Shape;157;p21"/>
          <p:cNvSpPr txBox="1"/>
          <p:nvPr>
            <p:ph idx="1" type="body"/>
          </p:nvPr>
        </p:nvSpPr>
        <p:spPr>
          <a:xfrm>
            <a:off x="691250" y="1055625"/>
            <a:ext cx="4837500" cy="337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9FC5E8"/>
                </a:solidFill>
              </a:rPr>
              <a:t>Hi!! My name is LaShonda Haddock, and I am from the great state of NC! (Pollocksville anyone?)  I received my bachelor’s degree from the University of NC at Charlotte and my M.A. from Gardner-Webb University. I have been an educator in my home state of NC for over 17 years and this is my 3rd year at Millbrook.</a:t>
            </a:r>
            <a:endParaRPr b="1" sz="1900">
              <a:solidFill>
                <a:srgbClr val="9FC5E8"/>
              </a:solidFill>
            </a:endParaRPr>
          </a:p>
        </p:txBody>
      </p:sp>
      <p:sp>
        <p:nvSpPr>
          <p:cNvPr id="158" name="Google Shape;158;p21"/>
          <p:cNvSpPr txBox="1"/>
          <p:nvPr/>
        </p:nvSpPr>
        <p:spPr>
          <a:xfrm>
            <a:off x="110600" y="4380300"/>
            <a:ext cx="90333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FC5E8"/>
                </a:solidFill>
                <a:latin typeface="Open Sans"/>
                <a:ea typeface="Open Sans"/>
                <a:cs typeface="Open Sans"/>
                <a:sym typeface="Open Sans"/>
              </a:rPr>
              <a:t>LaShonda Haddock- Middle Years Programme Coordinator</a:t>
            </a:r>
            <a:endParaRPr b="1" sz="2400">
              <a:solidFill>
                <a:srgbClr val="9FC5E8"/>
              </a:solidFill>
              <a:latin typeface="Open Sans"/>
              <a:ea typeface="Open Sans"/>
              <a:cs typeface="Open Sans"/>
              <a:sym typeface="Open Sans"/>
            </a:endParaRPr>
          </a:p>
        </p:txBody>
      </p:sp>
      <p:sp>
        <p:nvSpPr>
          <p:cNvPr id="159" name="Google Shape;159;p21"/>
          <p:cNvSpPr txBox="1"/>
          <p:nvPr/>
        </p:nvSpPr>
        <p:spPr>
          <a:xfrm>
            <a:off x="7343425" y="0"/>
            <a:ext cx="1715700" cy="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accent1"/>
                </a:solidFill>
                <a:latin typeface="Open Sans"/>
                <a:ea typeface="Open Sans"/>
                <a:cs typeface="Open Sans"/>
                <a:sym typeface="Open Sans"/>
                <a:hlinkClick action="ppaction://hlinksldjump" r:id="rId4">
                  <a:extLst>
                    <a:ext uri="{A12FA001-AC4F-418D-AE19-62706E023703}">
                      <ahyp:hlinkClr val="tx"/>
                    </a:ext>
                  </a:extLst>
                </a:hlinkClick>
              </a:rPr>
              <a:t>HOMEBASE</a:t>
            </a:r>
            <a:endParaRPr sz="2000">
              <a:solidFill>
                <a:schemeClr val="accent1"/>
              </a:solidFill>
              <a:latin typeface="Open Sans"/>
              <a:ea typeface="Open Sans"/>
              <a:cs typeface="Open Sans"/>
              <a:sym typeface="Open Sans"/>
            </a:endParaRPr>
          </a:p>
        </p:txBody>
      </p:sp>
      <p:pic>
        <p:nvPicPr>
          <p:cNvPr id="160" name="Google Shape;160;p21"/>
          <p:cNvPicPr preferRelativeResize="0"/>
          <p:nvPr/>
        </p:nvPicPr>
        <p:blipFill>
          <a:blip r:embed="rId5">
            <a:alphaModFix/>
          </a:blip>
          <a:stretch>
            <a:fillRect/>
          </a:stretch>
        </p:blipFill>
        <p:spPr>
          <a:xfrm>
            <a:off x="5686826" y="1612425"/>
            <a:ext cx="3372300" cy="2256900"/>
          </a:xfrm>
          <a:prstGeom prst="flowChartAlternateProcess">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